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1" r:id="rId3"/>
    <p:sldId id="257" r:id="rId4"/>
    <p:sldId id="260" r:id="rId5"/>
    <p:sldId id="262" r:id="rId6"/>
    <p:sldId id="263" r:id="rId7"/>
    <p:sldId id="264" r:id="rId8"/>
    <p:sldId id="265" r:id="rId9"/>
    <p:sldId id="266" r:id="rId10"/>
    <p:sldId id="268" r:id="rId11"/>
    <p:sldId id="269" r:id="rId12"/>
    <p:sldId id="270" r:id="rId13"/>
    <p:sldId id="271" r:id="rId14"/>
    <p:sldId id="272" r:id="rId15"/>
    <p:sldId id="277" r:id="rId16"/>
    <p:sldId id="278" r:id="rId17"/>
    <p:sldId id="279" r:id="rId18"/>
    <p:sldId id="280" r:id="rId19"/>
    <p:sldId id="281" r:id="rId20"/>
    <p:sldId id="282" r:id="rId21"/>
    <p:sldId id="283" r:id="rId22"/>
    <p:sldId id="284" r:id="rId23"/>
    <p:sldId id="285" r:id="rId24"/>
    <p:sldId id="286" r:id="rId25"/>
    <p:sldId id="287" r:id="rId26"/>
    <p:sldId id="290" r:id="rId27"/>
    <p:sldId id="291" r:id="rId28"/>
    <p:sldId id="292" r:id="rId29"/>
    <p:sldId id="293" r:id="rId30"/>
    <p:sldId id="294" r:id="rId31"/>
    <p:sldId id="295" r:id="rId32"/>
    <p:sldId id="296" r:id="rId33"/>
    <p:sldId id="297" r:id="rId34"/>
    <p:sldId id="298" r:id="rId35"/>
    <p:sldId id="299" r:id="rId36"/>
    <p:sldId id="301" r:id="rId37"/>
    <p:sldId id="302" r:id="rId38"/>
    <p:sldId id="303" r:id="rId39"/>
    <p:sldId id="304" r:id="rId40"/>
    <p:sldId id="305" r:id="rId41"/>
    <p:sldId id="306" r:id="rId42"/>
    <p:sldId id="308" r:id="rId43"/>
    <p:sldId id="30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5" d="100"/>
          <a:sy n="145" d="100"/>
        </p:scale>
        <p:origin x="-140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A3CC-5C34-B942-977E-2CFB668DED8C}" type="datetimeFigureOut">
              <a:rPr lang="en-US" smtClean="0"/>
              <a:t>11/18/13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631DF-048E-1945-9B93-5682420897DC}" type="slidenum">
              <a:rPr lang="en-US" smtClean="0"/>
              <a:t>‹#›</a:t>
            </a:fld>
            <a:endParaRPr lang="en-US"/>
          </a:p>
        </p:txBody>
      </p:sp>
    </p:spTree>
    <p:extLst>
      <p:ext uri="{BB962C8B-B14F-4D97-AF65-F5344CB8AC3E}">
        <p14:creationId xmlns:p14="http://schemas.microsoft.com/office/powerpoint/2010/main" val="6012339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 UCSC, </a:t>
            </a:r>
            <a:r>
              <a:rPr lang="en-US" dirty="0" err="1" smtClean="0"/>
              <a:t>bananslug</a:t>
            </a:r>
            <a:r>
              <a:rPr lang="en-US" baseline="0" dirty="0" smtClean="0"/>
              <a:t> mascot, take pictures, </a:t>
            </a:r>
            <a:r>
              <a:rPr lang="en-US" baseline="0" dirty="0" err="1" smtClean="0"/>
              <a:t>screenprint</a:t>
            </a:r>
            <a:r>
              <a:rPr lang="en-US" baseline="0" dirty="0" smtClean="0"/>
              <a:t> pirate penguin t-shirts, go hiking, </a:t>
            </a:r>
            <a:r>
              <a:rPr lang="en-US" baseline="0" dirty="0" err="1" smtClean="0"/>
              <a:t>kittycats</a:t>
            </a:r>
            <a:r>
              <a:rPr lang="en-US" baseline="0" dirty="0" smtClean="0"/>
              <a:t>, creativity-enabling android drawing apps</a:t>
            </a:r>
            <a:endParaRPr lang="en-US" dirty="0"/>
          </a:p>
        </p:txBody>
      </p:sp>
      <p:sp>
        <p:nvSpPr>
          <p:cNvPr id="4" name="Slide Number Placeholder 3"/>
          <p:cNvSpPr>
            <a:spLocks noGrp="1"/>
          </p:cNvSpPr>
          <p:nvPr>
            <p:ph type="sldNum" sz="quarter" idx="10"/>
          </p:nvPr>
        </p:nvSpPr>
        <p:spPr/>
        <p:txBody>
          <a:bodyPr/>
          <a:lstStyle/>
          <a:p>
            <a:fld id="{76BFE3CA-A922-B846-89AF-7D6184EBCCD0}" type="slidenum">
              <a:rPr lang="en-US" smtClean="0"/>
              <a:t>2</a:t>
            </a:fld>
            <a:endParaRPr lang="en-US"/>
          </a:p>
        </p:txBody>
      </p:sp>
    </p:spTree>
    <p:extLst>
      <p:ext uri="{BB962C8B-B14F-4D97-AF65-F5344CB8AC3E}">
        <p14:creationId xmlns:p14="http://schemas.microsoft.com/office/powerpoint/2010/main" val="110311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structures behind these.</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16</a:t>
            </a:fld>
            <a:endParaRPr lang="en-US"/>
          </a:p>
        </p:txBody>
      </p:sp>
    </p:spTree>
    <p:extLst>
      <p:ext uri="{BB962C8B-B14F-4D97-AF65-F5344CB8AC3E}">
        <p14:creationId xmlns:p14="http://schemas.microsoft.com/office/powerpoint/2010/main" val="911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model</a:t>
            </a:r>
            <a:r>
              <a:rPr lang="en-US" baseline="0" dirty="0" smtClean="0"/>
              <a:t> I want to talk about is the flat contribution model. Our example is the life in a day video project and also things like the cat book, the sheep market, where there’s a really simple prompt that is the same for all contributors.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17</a:t>
            </a:fld>
            <a:endParaRPr lang="en-US"/>
          </a:p>
        </p:txBody>
      </p:sp>
    </p:spTree>
    <p:extLst>
      <p:ext uri="{BB962C8B-B14F-4D97-AF65-F5344CB8AC3E}">
        <p14:creationId xmlns:p14="http://schemas.microsoft.com/office/powerpoint/2010/main" val="2213617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pretty similar to the previous one but there’s more differentiated source</a:t>
            </a:r>
            <a:r>
              <a:rPr lang="en-US" baseline="0" dirty="0" smtClean="0"/>
              <a:t> material here and like in the </a:t>
            </a:r>
            <a:r>
              <a:rPr lang="en-US" baseline="0" dirty="0" err="1" smtClean="0"/>
              <a:t>johnny</a:t>
            </a:r>
            <a:r>
              <a:rPr lang="en-US" baseline="0" dirty="0" smtClean="0"/>
              <a:t> cash project, or the ten thousand cents, different people draw different things based on different input. </a:t>
            </a:r>
          </a:p>
          <a:p>
            <a:r>
              <a:rPr lang="en-US" baseline="0" dirty="0" smtClean="0"/>
              <a:t>but this is just the map phase of what’s essential a human map reduce. </a:t>
            </a:r>
          </a:p>
          <a:p>
            <a:r>
              <a:rPr lang="en-US" baseline="0" dirty="0" smtClean="0"/>
              <a:t>These folks working on the </a:t>
            </a:r>
            <a:r>
              <a:rPr lang="en-US" baseline="0" dirty="0" err="1" smtClean="0"/>
              <a:t>johnny</a:t>
            </a:r>
            <a:r>
              <a:rPr lang="en-US" baseline="0" dirty="0" smtClean="0"/>
              <a:t> cash video do get to see some of the other frames that other people have drawn so they’re not totally isolated </a:t>
            </a:r>
            <a:r>
              <a:rPr lang="en-US" baseline="0" dirty="0" err="1" smtClean="0"/>
              <a:t>frm</a:t>
            </a:r>
            <a:r>
              <a:rPr lang="en-US" baseline="0" dirty="0" smtClean="0"/>
              <a:t> each other.</a:t>
            </a:r>
          </a:p>
        </p:txBody>
      </p:sp>
      <p:sp>
        <p:nvSpPr>
          <p:cNvPr id="4" name="Slide Number Placeholder 3"/>
          <p:cNvSpPr>
            <a:spLocks noGrp="1"/>
          </p:cNvSpPr>
          <p:nvPr>
            <p:ph type="sldNum" sz="quarter" idx="10"/>
          </p:nvPr>
        </p:nvSpPr>
        <p:spPr/>
        <p:txBody>
          <a:bodyPr/>
          <a:lstStyle/>
          <a:p>
            <a:fld id="{4F2AE100-8887-8744-8AED-EA328BB8E2BE}" type="slidenum">
              <a:rPr lang="en-US" smtClean="0"/>
              <a:t>18</a:t>
            </a:fld>
            <a:endParaRPr lang="en-US"/>
          </a:p>
        </p:txBody>
      </p:sp>
    </p:spTree>
    <p:extLst>
      <p:ext uri="{BB962C8B-B14F-4D97-AF65-F5344CB8AC3E}">
        <p14:creationId xmlns:p14="http://schemas.microsoft.com/office/powerpoint/2010/main" val="2213617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sketch-a-bit</a:t>
            </a:r>
            <a:r>
              <a:rPr lang="en-US" baseline="0" dirty="0" smtClean="0"/>
              <a:t> we have a different </a:t>
            </a:r>
            <a:r>
              <a:rPr lang="en-US" baseline="0" dirty="0" err="1" smtClean="0"/>
              <a:t>contribtuion</a:t>
            </a:r>
            <a:r>
              <a:rPr lang="en-US" baseline="0" dirty="0" smtClean="0"/>
              <a:t> model. </a:t>
            </a:r>
          </a:p>
          <a:p>
            <a:r>
              <a:rPr lang="en-US" baseline="0" dirty="0" smtClean="0"/>
              <a:t>It starts with one input: the blank canvas, but then every sketch is the descendent of another sketch. And different sketches may have multiple children or no children at all. </a:t>
            </a:r>
          </a:p>
          <a:p>
            <a:r>
              <a:rPr lang="en-US" baseline="0" dirty="0" smtClean="0"/>
              <a:t>The essential thing about this model is that you inherit the deep history of every sketch that came before you.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19</a:t>
            </a:fld>
            <a:endParaRPr lang="en-US"/>
          </a:p>
        </p:txBody>
      </p:sp>
    </p:spTree>
    <p:extLst>
      <p:ext uri="{BB962C8B-B14F-4D97-AF65-F5344CB8AC3E}">
        <p14:creationId xmlns:p14="http://schemas.microsoft.com/office/powerpoint/2010/main" val="28171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not pioneering this hierarchical contribution model… you can find</a:t>
            </a:r>
            <a:r>
              <a:rPr lang="en-US" baseline="0" dirty="0" smtClean="0"/>
              <a:t> it in scratch and </a:t>
            </a:r>
            <a:r>
              <a:rPr lang="en-US" baseline="0" dirty="0" err="1" smtClean="0"/>
              <a:t>hitrecord</a:t>
            </a:r>
            <a:r>
              <a:rPr lang="en-US" baseline="0" dirty="0" smtClean="0"/>
              <a:t>, and this more recent project called Exquisite Forest.</a:t>
            </a:r>
            <a:endParaRPr lang="en-US" dirty="0" smtClean="0"/>
          </a:p>
          <a:p>
            <a:r>
              <a:rPr lang="en-US" dirty="0" smtClean="0"/>
              <a:t>The notable difference </a:t>
            </a:r>
            <a:r>
              <a:rPr lang="en-US" dirty="0" err="1" smtClean="0"/>
              <a:t>bteween</a:t>
            </a:r>
            <a:r>
              <a:rPr lang="en-US" dirty="0" smtClean="0"/>
              <a:t> sketchabit and these other projects </a:t>
            </a:r>
            <a:r>
              <a:rPr lang="en-US" baseline="0" dirty="0" smtClean="0"/>
              <a:t>is all common features that it </a:t>
            </a:r>
            <a:r>
              <a:rPr lang="en-US" baseline="0" dirty="0" err="1" smtClean="0"/>
              <a:t>doesn</a:t>
            </a:r>
            <a:r>
              <a:rPr lang="fr-FR" baseline="0" dirty="0" smtClean="0"/>
              <a:t>’</a:t>
            </a:r>
            <a:r>
              <a:rPr lang="en-US" baseline="0" dirty="0" smtClean="0"/>
              <a:t>t have, like users accounts and top-rated lists. </a:t>
            </a:r>
          </a:p>
          <a:p>
            <a:r>
              <a:rPr lang="en-US" baseline="0" dirty="0" smtClean="0"/>
              <a:t>And because it’s simpler it lets us look at this hierarchical contribution model without as many distortions.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20</a:t>
            </a:fld>
            <a:endParaRPr lang="en-US"/>
          </a:p>
        </p:txBody>
      </p:sp>
    </p:spTree>
    <p:extLst>
      <p:ext uri="{BB962C8B-B14F-4D97-AF65-F5344CB8AC3E}">
        <p14:creationId xmlns:p14="http://schemas.microsoft.com/office/powerpoint/2010/main" val="37690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idea</a:t>
            </a:r>
            <a:r>
              <a:rPr lang="en-US" baseline="0" dirty="0" smtClean="0"/>
              <a:t> is that different people work on the same pictures. They can choose to keep some visual elements, like the leaf here, and change others, like shape of the apple.</a:t>
            </a:r>
          </a:p>
          <a:p>
            <a:r>
              <a:rPr lang="en-US" baseline="0" dirty="0" smtClean="0"/>
              <a:t>This picture in the middle shows where the work was done … where the image is lighter. </a:t>
            </a:r>
            <a:endParaRPr lang="en-US" dirty="0" smtClean="0"/>
          </a:p>
        </p:txBody>
      </p:sp>
      <p:sp>
        <p:nvSpPr>
          <p:cNvPr id="4" name="Slide Number Placeholder 3"/>
          <p:cNvSpPr>
            <a:spLocks noGrp="1"/>
          </p:cNvSpPr>
          <p:nvPr>
            <p:ph type="sldNum" sz="quarter" idx="10"/>
          </p:nvPr>
        </p:nvSpPr>
        <p:spPr/>
        <p:txBody>
          <a:bodyPr/>
          <a:lstStyle/>
          <a:p>
            <a:fld id="{4F2AE100-8887-8744-8AED-EA328BB8E2BE}" type="slidenum">
              <a:rPr lang="en-US" smtClean="0"/>
              <a:t>22</a:t>
            </a:fld>
            <a:endParaRPr lang="en-US"/>
          </a:p>
        </p:txBody>
      </p:sp>
    </p:spTree>
    <p:extLst>
      <p:ext uri="{BB962C8B-B14F-4D97-AF65-F5344CB8AC3E}">
        <p14:creationId xmlns:p14="http://schemas.microsoft.com/office/powerpoint/2010/main" val="3665790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p>
          <a:p>
            <a:r>
              <a:rPr lang="en-US" dirty="0" smtClean="0"/>
              <a:t>The</a:t>
            </a:r>
            <a:r>
              <a:rPr lang="en-US" baseline="0" dirty="0" smtClean="0"/>
              <a:t> only clues we get are when a bunch of sketches in a row have a common style or insignia, like these ones that all have similar sorts of faces, leading me to believe they’re by the same artist.</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23</a:t>
            </a:fld>
            <a:endParaRPr lang="en-US"/>
          </a:p>
        </p:txBody>
      </p:sp>
    </p:spTree>
    <p:extLst>
      <p:ext uri="{BB962C8B-B14F-4D97-AF65-F5344CB8AC3E}">
        <p14:creationId xmlns:p14="http://schemas.microsoft.com/office/powerpoint/2010/main" val="187702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probably the most important part of sketch a bit. </a:t>
            </a:r>
          </a:p>
          <a:p>
            <a:r>
              <a:rPr lang="en-US" dirty="0" smtClean="0"/>
              <a:t>You’re given</a:t>
            </a:r>
            <a:r>
              <a:rPr lang="en-US" baseline="0" dirty="0" smtClean="0"/>
              <a:t> an image as inspiration, you think about it, and you produce a new image. If we stopped </a:t>
            </a:r>
            <a:r>
              <a:rPr lang="en-US" baseline="0" dirty="0" err="1" smtClean="0"/>
              <a:t>tehre</a:t>
            </a:r>
            <a:r>
              <a:rPr lang="en-US" baseline="0" dirty="0" smtClean="0"/>
              <a:t>, it would be like 10,000 cents or the </a:t>
            </a:r>
            <a:r>
              <a:rPr lang="en-US" baseline="0" dirty="0" err="1" smtClean="0"/>
              <a:t>johnny</a:t>
            </a:r>
            <a:r>
              <a:rPr lang="en-US" baseline="0" dirty="0" smtClean="0"/>
              <a:t> cash project.</a:t>
            </a:r>
          </a:p>
          <a:p>
            <a:r>
              <a:rPr lang="en-US" baseline="0" dirty="0" smtClean="0"/>
              <a:t>But we take this output and can let it be the input to someone else. </a:t>
            </a:r>
          </a:p>
          <a:p>
            <a:r>
              <a:rPr lang="en-US" baseline="0" dirty="0" smtClean="0"/>
              <a:t>These wind up chaining together. </a:t>
            </a:r>
          </a:p>
        </p:txBody>
      </p:sp>
      <p:sp>
        <p:nvSpPr>
          <p:cNvPr id="4" name="Slide Number Placeholder 3"/>
          <p:cNvSpPr>
            <a:spLocks noGrp="1"/>
          </p:cNvSpPr>
          <p:nvPr>
            <p:ph type="sldNum" sz="quarter" idx="10"/>
          </p:nvPr>
        </p:nvSpPr>
        <p:spPr/>
        <p:txBody>
          <a:bodyPr/>
          <a:lstStyle/>
          <a:p>
            <a:fld id="{4F2AE100-8887-8744-8AED-EA328BB8E2BE}" type="slidenum">
              <a:rPr lang="en-US" smtClean="0"/>
              <a:t>24</a:t>
            </a:fld>
            <a:endParaRPr lang="en-US"/>
          </a:p>
        </p:txBody>
      </p:sp>
    </p:spTree>
    <p:extLst>
      <p:ext uri="{BB962C8B-B14F-4D97-AF65-F5344CB8AC3E}">
        <p14:creationId xmlns:p14="http://schemas.microsoft.com/office/powerpoint/2010/main" val="2248924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Whe</a:t>
            </a:r>
            <a:r>
              <a:rPr lang="en-US" dirty="0" smtClean="0"/>
              <a:t> don</a:t>
            </a:r>
            <a:r>
              <a:rPr lang="fr-FR" dirty="0" smtClean="0"/>
              <a:t>’</a:t>
            </a:r>
            <a:r>
              <a:rPr lang="en-US" dirty="0" smtClean="0"/>
              <a:t>t have any way to ask the humans</a:t>
            </a:r>
            <a:r>
              <a:rPr lang="en-US" baseline="0" dirty="0" smtClean="0"/>
              <a:t> why they did what they did, but we can take a closer look at what they actually produced.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25</a:t>
            </a:fld>
            <a:endParaRPr lang="en-US"/>
          </a:p>
        </p:txBody>
      </p:sp>
    </p:spTree>
    <p:extLst>
      <p:ext uri="{BB962C8B-B14F-4D97-AF65-F5344CB8AC3E}">
        <p14:creationId xmlns:p14="http://schemas.microsoft.com/office/powerpoint/2010/main" val="973633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several iterations</a:t>
            </a:r>
            <a:r>
              <a:rPr lang="en-US" baseline="0" dirty="0" smtClean="0"/>
              <a:t> we settled on these codes and applied them to 300 sketches. </a:t>
            </a:r>
            <a:r>
              <a:rPr lang="en-US" dirty="0" smtClean="0"/>
              <a:t>we’ll go through these in order</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26</a:t>
            </a:fld>
            <a:endParaRPr lang="en-US"/>
          </a:p>
        </p:txBody>
      </p:sp>
    </p:spTree>
    <p:extLst>
      <p:ext uri="{BB962C8B-B14F-4D97-AF65-F5344CB8AC3E}">
        <p14:creationId xmlns:p14="http://schemas.microsoft.com/office/powerpoint/2010/main" val="231007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an android app for casually sketching and drawing. Sometimes you don’t know what you want to sketch, so</a:t>
            </a:r>
          </a:p>
          <a:p>
            <a:r>
              <a:rPr lang="en-US" baseline="0" dirty="0" smtClean="0"/>
              <a:t>Our app randomly downloads a picture that someone else drew and lets you paint on top of it.</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8</a:t>
            </a:fld>
            <a:endParaRPr lang="en-US"/>
          </a:p>
        </p:txBody>
      </p:sp>
    </p:spTree>
    <p:extLst>
      <p:ext uri="{BB962C8B-B14F-4D97-AF65-F5344CB8AC3E}">
        <p14:creationId xmlns:p14="http://schemas.microsoft.com/office/powerpoint/2010/main" val="405844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a:t>
            </a:r>
            <a:r>
              <a:rPr lang="en-US" baseline="0" dirty="0" smtClean="0"/>
              <a:t> the most common type of change. A lot of times people changed details related to adding or removing faces on things. And here we have 3 examples of the mouth and the eyes moving around.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27</a:t>
            </a:fld>
            <a:endParaRPr lang="en-US"/>
          </a:p>
        </p:txBody>
      </p:sp>
    </p:spTree>
    <p:extLst>
      <p:ext uri="{BB962C8B-B14F-4D97-AF65-F5344CB8AC3E}">
        <p14:creationId xmlns:p14="http://schemas.microsoft.com/office/powerpoint/2010/main" val="148404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Duplicating was another fairly common occurrence.</a:t>
            </a:r>
          </a:p>
          <a:p>
            <a:r>
              <a:rPr lang="en-US" dirty="0" smtClean="0"/>
              <a:t>Either</a:t>
            </a:r>
            <a:r>
              <a:rPr lang="en-US" baseline="0" dirty="0" smtClean="0"/>
              <a:t> people get it and they want chosen sketches to appear more frequently in the pool of sketches</a:t>
            </a:r>
          </a:p>
          <a:p>
            <a:r>
              <a:rPr lang="en-US" baseline="0" dirty="0" smtClean="0"/>
              <a:t>Or they were just using the upload button to get access to a new picture.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28</a:t>
            </a:fld>
            <a:endParaRPr lang="en-US"/>
          </a:p>
        </p:txBody>
      </p:sp>
    </p:spTree>
    <p:extLst>
      <p:ext uri="{BB962C8B-B14F-4D97-AF65-F5344CB8AC3E}">
        <p14:creationId xmlns:p14="http://schemas.microsoft.com/office/powerpoint/2010/main" val="117258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the time people just ignored the previous picture… they knew what they wanted to draw so they just went for it. Here are 4 examples of the before and after sketches.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29</a:t>
            </a:fld>
            <a:endParaRPr lang="en-US"/>
          </a:p>
        </p:txBody>
      </p:sp>
    </p:spTree>
    <p:extLst>
      <p:ext uri="{BB962C8B-B14F-4D97-AF65-F5344CB8AC3E}">
        <p14:creationId xmlns:p14="http://schemas.microsoft.com/office/powerpoint/2010/main" val="3616883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Commonly manifests as tracing. Making</a:t>
            </a:r>
            <a:r>
              <a:rPr lang="en-US" baseline="0" dirty="0" smtClean="0"/>
              <a:t> a picture look more like what it seems like it already is. </a:t>
            </a:r>
          </a:p>
          <a:p>
            <a:r>
              <a:rPr lang="en-US" baseline="0" dirty="0" smtClean="0"/>
              <a:t>The difference image here highlights how most of the strokes were to sharpen the iris.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30</a:t>
            </a:fld>
            <a:endParaRPr lang="en-US"/>
          </a:p>
        </p:txBody>
      </p:sp>
    </p:spTree>
    <p:extLst>
      <p:ext uri="{BB962C8B-B14F-4D97-AF65-F5344CB8AC3E}">
        <p14:creationId xmlns:p14="http://schemas.microsoft.com/office/powerpoint/2010/main" val="2170861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the</a:t>
            </a:r>
            <a:r>
              <a:rPr lang="en-US" baseline="0" dirty="0" smtClean="0"/>
              <a:t> subject matter mostly the same but making edits all over the image. This skull got a lower jaw and a shroud and a different background.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31</a:t>
            </a:fld>
            <a:endParaRPr lang="en-US"/>
          </a:p>
        </p:txBody>
      </p:sp>
    </p:spTree>
    <p:extLst>
      <p:ext uri="{BB962C8B-B14F-4D97-AF65-F5344CB8AC3E}">
        <p14:creationId xmlns:p14="http://schemas.microsoft.com/office/powerpoint/2010/main" val="102458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my favorite category. </a:t>
            </a:r>
          </a:p>
          <a:p>
            <a:r>
              <a:rPr lang="en-US" baseline="0" dirty="0" smtClean="0"/>
              <a:t>The general composition of the image went from a wine glass to a flowing waterfall but you can still see the link.</a:t>
            </a:r>
          </a:p>
          <a:p>
            <a:r>
              <a:rPr lang="en-US" baseline="0" dirty="0" smtClean="0"/>
              <a:t>Here the mood feels like its been preserved, this abstract shadowy figure inspired another shadowy figure. </a:t>
            </a:r>
          </a:p>
          <a:p>
            <a:r>
              <a:rPr lang="en-US" baseline="0" dirty="0" smtClean="0"/>
              <a:t>In this example the theme of triangles was preserved.</a:t>
            </a:r>
          </a:p>
          <a:p>
            <a:r>
              <a:rPr lang="en-US" baseline="0" dirty="0" smtClean="0"/>
              <a:t>And here the moon stars and clouds are all still part of the image but they’re all completely different. </a:t>
            </a:r>
          </a:p>
        </p:txBody>
      </p:sp>
      <p:sp>
        <p:nvSpPr>
          <p:cNvPr id="4" name="Slide Number Placeholder 3"/>
          <p:cNvSpPr>
            <a:spLocks noGrp="1"/>
          </p:cNvSpPr>
          <p:nvPr>
            <p:ph type="sldNum" sz="quarter" idx="10"/>
          </p:nvPr>
        </p:nvSpPr>
        <p:spPr/>
        <p:txBody>
          <a:bodyPr/>
          <a:lstStyle/>
          <a:p>
            <a:fld id="{4F2AE100-8887-8744-8AED-EA328BB8E2BE}" type="slidenum">
              <a:rPr lang="en-US" smtClean="0"/>
              <a:t>32</a:t>
            </a:fld>
            <a:endParaRPr lang="en-US"/>
          </a:p>
        </p:txBody>
      </p:sp>
    </p:spTree>
    <p:extLst>
      <p:ext uri="{BB962C8B-B14F-4D97-AF65-F5344CB8AC3E}">
        <p14:creationId xmlns:p14="http://schemas.microsoft.com/office/powerpoint/2010/main" val="417551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possible in sketchabit to randomly download the original white canvas, or one of the duplicates of it. </a:t>
            </a:r>
          </a:p>
          <a:p>
            <a:r>
              <a:rPr lang="en-US" baseline="0" dirty="0" smtClean="0"/>
              <a:t>There are also other hand-prepared blank canvases that people draw or write on.</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33</a:t>
            </a:fld>
            <a:endParaRPr lang="en-US"/>
          </a:p>
        </p:txBody>
      </p:sp>
    </p:spTree>
    <p:extLst>
      <p:ext uri="{BB962C8B-B14F-4D97-AF65-F5344CB8AC3E}">
        <p14:creationId xmlns:p14="http://schemas.microsoft.com/office/powerpoint/2010/main" val="306149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scribbling</a:t>
            </a:r>
            <a:r>
              <a:rPr lang="en-US" baseline="0" dirty="0" smtClean="0"/>
              <a:t> seems like someone trying out the touch screen interface and not making an intentional edit. It’s pretty obvious in this example, but there are other cases where the difference image made it really clear that the change was just someone randomly petting the screen.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34</a:t>
            </a:fld>
            <a:endParaRPr lang="en-US"/>
          </a:p>
        </p:txBody>
      </p:sp>
    </p:spTree>
    <p:extLst>
      <p:ext uri="{BB962C8B-B14F-4D97-AF65-F5344CB8AC3E}">
        <p14:creationId xmlns:p14="http://schemas.microsoft.com/office/powerpoint/2010/main" val="3766438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these</a:t>
            </a:r>
            <a:r>
              <a:rPr lang="en-US" baseline="0" dirty="0" smtClean="0"/>
              <a:t> blank canvases earlier, but one thing that people did was erase the entire picture and upload a hand-made blank canvas.</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35</a:t>
            </a:fld>
            <a:endParaRPr lang="en-US"/>
          </a:p>
        </p:txBody>
      </p:sp>
    </p:spTree>
    <p:extLst>
      <p:ext uri="{BB962C8B-B14F-4D97-AF65-F5344CB8AC3E}">
        <p14:creationId xmlns:p14="http://schemas.microsoft.com/office/powerpoint/2010/main" val="2695773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 system is anonymous and there’s no way in the app to see how people respond, people still try to communicate with the other uses of the system.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36</a:t>
            </a:fld>
            <a:endParaRPr lang="en-US"/>
          </a:p>
        </p:txBody>
      </p:sp>
    </p:spTree>
    <p:extLst>
      <p:ext uri="{BB962C8B-B14F-4D97-AF65-F5344CB8AC3E}">
        <p14:creationId xmlns:p14="http://schemas.microsoft.com/office/powerpoint/2010/main" val="1205953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 is called sketchabit</a:t>
            </a:r>
          </a:p>
          <a:p>
            <a:r>
              <a:rPr lang="en-US" dirty="0" smtClean="0"/>
              <a:t>Its been deployed </a:t>
            </a:r>
            <a:r>
              <a:rPr lang="en-US" dirty="0" err="1" smtClean="0"/>
              <a:t>bla</a:t>
            </a:r>
            <a:r>
              <a:rPr lang="en-US" dirty="0" smtClean="0"/>
              <a:t> </a:t>
            </a:r>
            <a:r>
              <a:rPr lang="en-US" dirty="0" err="1" smtClean="0"/>
              <a:t>bla</a:t>
            </a:r>
            <a:r>
              <a:rPr lang="en-US" dirty="0" smtClean="0"/>
              <a:t> </a:t>
            </a:r>
            <a:r>
              <a:rPr lang="en-US" dirty="0" err="1" smtClean="0"/>
              <a:t>bla</a:t>
            </a:r>
            <a:endParaRPr lang="en-US" dirty="0" smtClean="0"/>
          </a:p>
          <a:p>
            <a:r>
              <a:rPr lang="en-US" dirty="0" smtClean="0"/>
              <a:t>And this paper is about what</a:t>
            </a:r>
            <a:r>
              <a:rPr lang="en-US" baseline="0" dirty="0" smtClean="0"/>
              <a:t> people drew and uploaded.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9</a:t>
            </a:fld>
            <a:endParaRPr lang="en-US"/>
          </a:p>
        </p:txBody>
      </p:sp>
    </p:spTree>
    <p:extLst>
      <p:ext uri="{BB962C8B-B14F-4D97-AF65-F5344CB8AC3E}">
        <p14:creationId xmlns:p14="http://schemas.microsoft.com/office/powerpoint/2010/main" val="323139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another example, someone proposed a survey: is this</a:t>
            </a:r>
            <a:r>
              <a:rPr lang="en-US" baseline="0" dirty="0" smtClean="0"/>
              <a:t> fun, yes or no?</a:t>
            </a:r>
            <a:r>
              <a:rPr lang="en-US" dirty="0" smtClean="0"/>
              <a:t> and here are a handful of the responses to that survey. People saying yes, no, voting by drawing penises…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37</a:t>
            </a:fld>
            <a:endParaRPr lang="en-US"/>
          </a:p>
        </p:txBody>
      </p:sp>
    </p:spTree>
    <p:extLst>
      <p:ext uri="{BB962C8B-B14F-4D97-AF65-F5344CB8AC3E}">
        <p14:creationId xmlns:p14="http://schemas.microsoft.com/office/powerpoint/2010/main" val="2228079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some. But not too many.</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38</a:t>
            </a:fld>
            <a:endParaRPr lang="en-US"/>
          </a:p>
        </p:txBody>
      </p:sp>
    </p:spTree>
    <p:extLst>
      <p:ext uri="{BB962C8B-B14F-4D97-AF65-F5344CB8AC3E}">
        <p14:creationId xmlns:p14="http://schemas.microsoft.com/office/powerpoint/2010/main" val="3664726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a:t>
            </a:r>
            <a:r>
              <a:rPr lang="en-US" baseline="0" dirty="0" smtClean="0"/>
              <a:t> there’s no structure telling people what to draw, multiple times people started tic </a:t>
            </a:r>
            <a:r>
              <a:rPr lang="en-US" baseline="0" dirty="0" err="1" smtClean="0"/>
              <a:t>tac</a:t>
            </a:r>
            <a:r>
              <a:rPr lang="en-US" baseline="0" dirty="0" smtClean="0"/>
              <a:t> toe games with their own self-imposed structure. Not every child of these images was a valid move or even related to the game, but so many people played that we were able to find several valid </a:t>
            </a:r>
            <a:r>
              <a:rPr lang="en-US" baseline="0" dirty="0" err="1" smtClean="0"/>
              <a:t>playthoughs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39</a:t>
            </a:fld>
            <a:endParaRPr lang="en-US"/>
          </a:p>
        </p:txBody>
      </p:sp>
    </p:spTree>
    <p:extLst>
      <p:ext uri="{BB962C8B-B14F-4D97-AF65-F5344CB8AC3E}">
        <p14:creationId xmlns:p14="http://schemas.microsoft.com/office/powerpoint/2010/main" val="2667784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instance of this is this drawing template and 4 of the responses.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40</a:t>
            </a:fld>
            <a:endParaRPr lang="en-US"/>
          </a:p>
        </p:txBody>
      </p:sp>
    </p:spTree>
    <p:extLst>
      <p:ext uri="{BB962C8B-B14F-4D97-AF65-F5344CB8AC3E}">
        <p14:creationId xmlns:p14="http://schemas.microsoft.com/office/powerpoint/2010/main" val="2354862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sometimes you’d get a chain</a:t>
            </a:r>
            <a:r>
              <a:rPr lang="en-US" baseline="0" dirty="0" smtClean="0"/>
              <a:t> of artists that each have a different vision and are able to build off of each other.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41</a:t>
            </a:fld>
            <a:endParaRPr lang="en-US"/>
          </a:p>
        </p:txBody>
      </p:sp>
    </p:spTree>
    <p:extLst>
      <p:ext uri="{BB962C8B-B14F-4D97-AF65-F5344CB8AC3E}">
        <p14:creationId xmlns:p14="http://schemas.microsoft.com/office/powerpoint/2010/main" val="3451277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design for deep chains.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42</a:t>
            </a:fld>
            <a:endParaRPr lang="en-US"/>
          </a:p>
        </p:txBody>
      </p:sp>
    </p:spTree>
    <p:extLst>
      <p:ext uri="{BB962C8B-B14F-4D97-AF65-F5344CB8AC3E}">
        <p14:creationId xmlns:p14="http://schemas.microsoft.com/office/powerpoint/2010/main" val="5332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existing things that you should know about that are very cool that you should take</a:t>
            </a:r>
            <a:r>
              <a:rPr lang="en-US" baseline="0" dirty="0" smtClean="0"/>
              <a:t> some time to check out on your own.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10</a:t>
            </a:fld>
            <a:endParaRPr lang="en-US"/>
          </a:p>
        </p:txBody>
      </p:sp>
    </p:spTree>
    <p:extLst>
      <p:ext uri="{BB962C8B-B14F-4D97-AF65-F5344CB8AC3E}">
        <p14:creationId xmlns:p14="http://schemas.microsoft.com/office/powerpoint/2010/main" val="54017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Visually most</a:t>
            </a:r>
            <a:r>
              <a:rPr lang="en-US" baseline="0" dirty="0" smtClean="0"/>
              <a:t> similar to ours because of the </a:t>
            </a:r>
            <a:r>
              <a:rPr lang="en-US" baseline="0" dirty="0" err="1" smtClean="0"/>
              <a:t>grayscale</a:t>
            </a:r>
            <a:r>
              <a:rPr lang="en-US" baseline="0" dirty="0" smtClean="0"/>
              <a:t> hand drawing style… but a very different contribution model.</a:t>
            </a:r>
            <a:endParaRPr lang="en-US" baseline="0" dirty="0"/>
          </a:p>
          <a:p>
            <a:r>
              <a:rPr lang="en-US" baseline="0" dirty="0" err="1" smtClean="0"/>
              <a:t>Crowdsourced</a:t>
            </a:r>
            <a:r>
              <a:rPr lang="en-US" baseline="0" dirty="0" smtClean="0"/>
              <a:t> music video of a </a:t>
            </a:r>
            <a:r>
              <a:rPr lang="en-US" baseline="0" dirty="0" err="1" smtClean="0"/>
              <a:t>johnny</a:t>
            </a:r>
            <a:r>
              <a:rPr lang="en-US" baseline="0" dirty="0" smtClean="0"/>
              <a:t> cash song where each frame in the video is a hand-drawn frame of an original input video. </a:t>
            </a:r>
          </a:p>
        </p:txBody>
      </p:sp>
      <p:sp>
        <p:nvSpPr>
          <p:cNvPr id="4" name="Slide Number Placeholder 3"/>
          <p:cNvSpPr>
            <a:spLocks noGrp="1"/>
          </p:cNvSpPr>
          <p:nvPr>
            <p:ph type="sldNum" sz="quarter" idx="10"/>
          </p:nvPr>
        </p:nvSpPr>
        <p:spPr/>
        <p:txBody>
          <a:bodyPr/>
          <a:lstStyle/>
          <a:p>
            <a:fld id="{4F2AE100-8887-8744-8AED-EA328BB8E2BE}" type="slidenum">
              <a:rPr lang="en-US" smtClean="0"/>
              <a:t>11</a:t>
            </a:fld>
            <a:endParaRPr lang="en-US"/>
          </a:p>
        </p:txBody>
      </p:sp>
    </p:spTree>
    <p:extLst>
      <p:ext uri="{BB962C8B-B14F-4D97-AF65-F5344CB8AC3E}">
        <p14:creationId xmlns:p14="http://schemas.microsoft.com/office/powerpoint/2010/main" val="363773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3</a:t>
            </a:r>
            <a:r>
              <a:rPr lang="en-US" baseline="0" dirty="0" smtClean="0"/>
              <a:t> projects that were all done through mechanical </a:t>
            </a:r>
            <a:r>
              <a:rPr lang="en-US" baseline="0" dirty="0" err="1" smtClean="0"/>
              <a:t>turk</a:t>
            </a:r>
            <a:endParaRPr lang="en-US" baseline="0" dirty="0" smtClean="0"/>
          </a:p>
          <a:p>
            <a:r>
              <a:rPr lang="en-US" baseline="0" dirty="0" smtClean="0"/>
              <a:t>In the sheep market, people were paid 2 cents to draw a sheep facing to the left</a:t>
            </a:r>
          </a:p>
          <a:p>
            <a:r>
              <a:rPr lang="en-US" baseline="0" dirty="0" smtClean="0"/>
              <a:t>In this ten thousand cents, people were paid to draw a small chunk of an image of a 100 dollar bill</a:t>
            </a:r>
          </a:p>
          <a:p>
            <a:r>
              <a:rPr lang="en-US" baseline="0" dirty="0" smtClean="0"/>
              <a:t>And in this bicycle built for 2,000 people imitated one-second clips of a song and these were composited together in the end.</a:t>
            </a:r>
          </a:p>
          <a:p>
            <a:r>
              <a:rPr lang="en-US" dirty="0" smtClean="0"/>
              <a:t>These were all the work</a:t>
            </a:r>
            <a:r>
              <a:rPr lang="en-US" baseline="0" dirty="0" smtClean="0"/>
              <a:t> of </a:t>
            </a:r>
            <a:r>
              <a:rPr lang="en-US" baseline="0" dirty="0" err="1" smtClean="0"/>
              <a:t>aaron</a:t>
            </a:r>
            <a:r>
              <a:rPr lang="en-US" baseline="0" dirty="0" smtClean="0"/>
              <a:t> </a:t>
            </a:r>
            <a:r>
              <a:rPr lang="en-US" baseline="0" dirty="0" err="1" smtClean="0"/>
              <a:t>koblin</a:t>
            </a:r>
            <a:r>
              <a:rPr lang="en-US" baseline="0" dirty="0" smtClean="0"/>
              <a:t> who also worked on the </a:t>
            </a:r>
            <a:r>
              <a:rPr lang="en-US" baseline="0" dirty="0" err="1" smtClean="0"/>
              <a:t>johnny</a:t>
            </a:r>
            <a:r>
              <a:rPr lang="en-US" baseline="0" dirty="0" smtClean="0"/>
              <a:t> cash project.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12</a:t>
            </a:fld>
            <a:endParaRPr lang="en-US"/>
          </a:p>
        </p:txBody>
      </p:sp>
    </p:spTree>
    <p:extLst>
      <p:ext uri="{BB962C8B-B14F-4D97-AF65-F5344CB8AC3E}">
        <p14:creationId xmlns:p14="http://schemas.microsoft.com/office/powerpoint/2010/main" val="3082784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last slide that mentioned the bicycle built for 2 thousand, the end result was interesting but doesn’t sound very pretty. </a:t>
            </a:r>
          </a:p>
          <a:p>
            <a:r>
              <a:rPr lang="en-US" baseline="0" dirty="0" smtClean="0"/>
              <a:t>On the other hand, </a:t>
            </a:r>
            <a:r>
              <a:rPr lang="en-US" baseline="0" dirty="0" err="1" smtClean="0"/>
              <a:t>eric</a:t>
            </a:r>
            <a:r>
              <a:rPr lang="en-US" baseline="0" dirty="0" smtClean="0"/>
              <a:t> </a:t>
            </a:r>
            <a:r>
              <a:rPr lang="en-US" baseline="0" dirty="0" err="1" smtClean="0"/>
              <a:t>whitacre</a:t>
            </a:r>
            <a:r>
              <a:rPr lang="en-US" baseline="0" dirty="0" smtClean="0"/>
              <a:t> is a professional composer and put together this virtual choir project. </a:t>
            </a:r>
            <a:endParaRPr lang="en-US" dirty="0" smtClean="0"/>
          </a:p>
          <a:p>
            <a:r>
              <a:rPr lang="en-US" dirty="0" smtClean="0"/>
              <a:t>Thousands</a:t>
            </a:r>
            <a:r>
              <a:rPr lang="en-US" baseline="0" dirty="0" smtClean="0"/>
              <a:t> of people</a:t>
            </a:r>
          </a:p>
          <a:p>
            <a:r>
              <a:rPr lang="en-US" baseline="0" dirty="0" smtClean="0"/>
              <a:t>Inputs: video of conductor gesturing for the different pieces of the composition</a:t>
            </a:r>
          </a:p>
          <a:p>
            <a:r>
              <a:rPr lang="en-US" baseline="0" dirty="0" smtClean="0"/>
              <a:t>Output: individual videos of people singing</a:t>
            </a:r>
          </a:p>
          <a:p>
            <a:r>
              <a:rPr lang="en-US" baseline="0" dirty="0" smtClean="0"/>
              <a:t>Later curated and merged together</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13</a:t>
            </a:fld>
            <a:endParaRPr lang="en-US"/>
          </a:p>
        </p:txBody>
      </p:sp>
    </p:spTree>
    <p:extLst>
      <p:ext uri="{BB962C8B-B14F-4D97-AF65-F5344CB8AC3E}">
        <p14:creationId xmlns:p14="http://schemas.microsoft.com/office/powerpoint/2010/main" val="121846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 been done with video, too</a:t>
            </a:r>
            <a:r>
              <a:rPr lang="en-US" baseline="0" dirty="0" smtClean="0"/>
              <a:t> with this life in a day project</a:t>
            </a:r>
          </a:p>
          <a:p>
            <a:r>
              <a:rPr lang="en-US" baseline="0" dirty="0" smtClean="0"/>
              <a:t>Where thousands of people’s clips all from the same day were collected and arranged into a 90 minute film that </a:t>
            </a:r>
            <a:r>
              <a:rPr lang="en-US" baseline="0" dirty="0" err="1" smtClean="0"/>
              <a:t>premierd</a:t>
            </a:r>
            <a:r>
              <a:rPr lang="en-US" baseline="0" dirty="0" smtClean="0"/>
              <a:t> at the </a:t>
            </a:r>
            <a:r>
              <a:rPr lang="en-US" baseline="0" dirty="0" err="1" smtClean="0"/>
              <a:t>sundance</a:t>
            </a:r>
            <a:r>
              <a:rPr lang="en-US" baseline="0" dirty="0" smtClean="0"/>
              <a:t> film festival. </a:t>
            </a:r>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14</a:t>
            </a:fld>
            <a:endParaRPr lang="en-US"/>
          </a:p>
        </p:txBody>
      </p:sp>
    </p:spTree>
    <p:extLst>
      <p:ext uri="{BB962C8B-B14F-4D97-AF65-F5344CB8AC3E}">
        <p14:creationId xmlns:p14="http://schemas.microsoft.com/office/powerpoint/2010/main" val="2402007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AE100-8887-8744-8AED-EA328BB8E2BE}" type="slidenum">
              <a:rPr lang="en-US" smtClean="0"/>
              <a:t>15</a:t>
            </a:fld>
            <a:endParaRPr lang="en-US"/>
          </a:p>
        </p:txBody>
      </p:sp>
    </p:spTree>
    <p:extLst>
      <p:ext uri="{BB962C8B-B14F-4D97-AF65-F5344CB8AC3E}">
        <p14:creationId xmlns:p14="http://schemas.microsoft.com/office/powerpoint/2010/main" val="198820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4AE49D-66C2-8341-B56E-78F95EA00544}" type="datetimeFigureOut">
              <a:rPr lang="en-US" smtClean="0"/>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280505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4AE49D-66C2-8341-B56E-78F95EA00544}" type="datetimeFigureOut">
              <a:rPr lang="en-US" smtClean="0"/>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2447212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4AE49D-66C2-8341-B56E-78F95EA00544}" type="datetimeFigureOut">
              <a:rPr lang="en-US" smtClean="0"/>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79665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4AE49D-66C2-8341-B56E-78F95EA00544}" type="datetimeFigureOut">
              <a:rPr lang="en-US" smtClean="0"/>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1970187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4AE49D-66C2-8341-B56E-78F95EA00544}" type="datetimeFigureOut">
              <a:rPr lang="en-US" smtClean="0"/>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195981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4AE49D-66C2-8341-B56E-78F95EA00544}" type="datetimeFigureOut">
              <a:rPr lang="en-US" smtClean="0"/>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41757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4AE49D-66C2-8341-B56E-78F95EA00544}" type="datetimeFigureOut">
              <a:rPr lang="en-US" smtClean="0"/>
              <a:t>11/18/13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215467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4AE49D-66C2-8341-B56E-78F95EA00544}" type="datetimeFigureOut">
              <a:rPr lang="en-US" smtClean="0"/>
              <a:t>11/18/13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3402016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AE49D-66C2-8341-B56E-78F95EA00544}" type="datetimeFigureOut">
              <a:rPr lang="en-US" smtClean="0"/>
              <a:t>11/18/13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19225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4AE49D-66C2-8341-B56E-78F95EA00544}" type="datetimeFigureOut">
              <a:rPr lang="en-US" smtClean="0"/>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3742556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4AE49D-66C2-8341-B56E-78F95EA00544}" type="datetimeFigureOut">
              <a:rPr lang="en-US" smtClean="0"/>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7375C-525F-E34A-BFA1-313A13AFCAE1}" type="slidenum">
              <a:rPr lang="en-US" smtClean="0"/>
              <a:t>‹#›</a:t>
            </a:fld>
            <a:endParaRPr lang="en-US"/>
          </a:p>
        </p:txBody>
      </p:sp>
    </p:spTree>
    <p:extLst>
      <p:ext uri="{BB962C8B-B14F-4D97-AF65-F5344CB8AC3E}">
        <p14:creationId xmlns:p14="http://schemas.microsoft.com/office/powerpoint/2010/main" val="24501122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AE49D-66C2-8341-B56E-78F95EA00544}" type="datetimeFigureOut">
              <a:rPr lang="en-US" smtClean="0"/>
              <a:t>11/18/13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7375C-525F-E34A-BFA1-313A13AFCAE1}" type="slidenum">
              <a:rPr lang="en-US" smtClean="0"/>
              <a:t>‹#›</a:t>
            </a:fld>
            <a:endParaRPr lang="en-US"/>
          </a:p>
        </p:txBody>
      </p:sp>
    </p:spTree>
    <p:extLst>
      <p:ext uri="{BB962C8B-B14F-4D97-AF65-F5344CB8AC3E}">
        <p14:creationId xmlns:p14="http://schemas.microsoft.com/office/powerpoint/2010/main" val="196377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2.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26.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94.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s/_rels/slide38.xml.rels><?xml version="1.0" encoding="UTF-8" standalone="yes"?>
<Relationships xmlns="http://schemas.openxmlformats.org/package/2006/relationships"><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png"/><Relationship Id="rId14" Type="http://schemas.openxmlformats.org/officeDocument/2006/relationships/image" Target="../media/image123.png"/><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46.png"/><Relationship Id="rId9" Type="http://schemas.openxmlformats.org/officeDocument/2006/relationships/image" Target="../media/image45.png"/><Relationship Id="rId10" Type="http://schemas.openxmlformats.org/officeDocument/2006/relationships/image" Target="../media/image135.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slideLayout" Target="../slideLayouts/slideLayout6.xml"/><Relationship Id="rId2"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Kathleen Tuite</a:t>
            </a:r>
            <a:endParaRPr lang="en-US" dirty="0"/>
          </a:p>
        </p:txBody>
      </p:sp>
      <p:sp>
        <p:nvSpPr>
          <p:cNvPr id="3" name="Subtitle 2"/>
          <p:cNvSpPr>
            <a:spLocks noGrp="1"/>
          </p:cNvSpPr>
          <p:nvPr>
            <p:ph type="subTitle" idx="1"/>
          </p:nvPr>
        </p:nvSpPr>
        <p:spPr/>
        <p:txBody>
          <a:bodyPr/>
          <a:lstStyle/>
          <a:p>
            <a:r>
              <a:rPr lang="en-US" dirty="0" smtClean="0"/>
              <a:t>November 19, 2013</a:t>
            </a:r>
            <a:endParaRPr lang="en-US" dirty="0"/>
          </a:p>
        </p:txBody>
      </p:sp>
    </p:spTree>
    <p:extLst>
      <p:ext uri="{BB962C8B-B14F-4D97-AF65-F5344CB8AC3E}">
        <p14:creationId xmlns:p14="http://schemas.microsoft.com/office/powerpoint/2010/main" val="334698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Art</a:t>
            </a:r>
            <a:endParaRPr lang="en-US" dirty="0"/>
          </a:p>
        </p:txBody>
      </p:sp>
      <p:sp>
        <p:nvSpPr>
          <p:cNvPr id="3" name="Text Placeholder 2"/>
          <p:cNvSpPr>
            <a:spLocks noGrp="1"/>
          </p:cNvSpPr>
          <p:nvPr>
            <p:ph type="body" idx="1"/>
          </p:nvPr>
        </p:nvSpPr>
        <p:spPr/>
        <p:txBody>
          <a:bodyPr/>
          <a:lstStyle/>
          <a:p>
            <a:r>
              <a:rPr lang="en-US" dirty="0" smtClean="0"/>
              <a:t>Whirlwind tour!</a:t>
            </a:r>
            <a:endParaRPr lang="en-US" dirty="0"/>
          </a:p>
        </p:txBody>
      </p:sp>
    </p:spTree>
    <p:extLst>
      <p:ext uri="{BB962C8B-B14F-4D97-AF65-F5344CB8AC3E}">
        <p14:creationId xmlns:p14="http://schemas.microsoft.com/office/powerpoint/2010/main" val="29687185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0-05 at 1.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0104"/>
          </a:xfrm>
          <a:prstGeom prst="rect">
            <a:avLst/>
          </a:prstGeom>
        </p:spPr>
      </p:pic>
    </p:spTree>
    <p:extLst>
      <p:ext uri="{BB962C8B-B14F-4D97-AF65-F5344CB8AC3E}">
        <p14:creationId xmlns:p14="http://schemas.microsoft.com/office/powerpoint/2010/main" val="3772576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2446734"/>
          </a:xfrm>
          <a:prstGeom prst="rect">
            <a:avLst/>
          </a:prstGeom>
        </p:spPr>
      </p:pic>
      <p:pic>
        <p:nvPicPr>
          <p:cNvPr id="3" name="Picture 2"/>
          <p:cNvPicPr>
            <a:picLocks noChangeAspect="1"/>
          </p:cNvPicPr>
          <p:nvPr/>
        </p:nvPicPr>
        <p:blipFill>
          <a:blip r:embed="rId4"/>
          <a:stretch>
            <a:fillRect/>
          </a:stretch>
        </p:blipFill>
        <p:spPr>
          <a:xfrm>
            <a:off x="0" y="2216941"/>
            <a:ext cx="9144000" cy="2446734"/>
          </a:xfrm>
          <a:prstGeom prst="rect">
            <a:avLst/>
          </a:prstGeom>
        </p:spPr>
      </p:pic>
      <p:pic>
        <p:nvPicPr>
          <p:cNvPr id="4" name="Picture 3"/>
          <p:cNvPicPr>
            <a:picLocks noChangeAspect="1"/>
          </p:cNvPicPr>
          <p:nvPr/>
        </p:nvPicPr>
        <p:blipFill>
          <a:blip r:embed="rId5"/>
          <a:stretch>
            <a:fillRect/>
          </a:stretch>
        </p:blipFill>
        <p:spPr>
          <a:xfrm>
            <a:off x="0" y="4411266"/>
            <a:ext cx="9144000" cy="2446734"/>
          </a:xfrm>
          <a:prstGeom prst="rect">
            <a:avLst/>
          </a:prstGeom>
        </p:spPr>
      </p:pic>
      <p:sp>
        <p:nvSpPr>
          <p:cNvPr id="7" name="TextBox 6"/>
          <p:cNvSpPr txBox="1"/>
          <p:nvPr/>
        </p:nvSpPr>
        <p:spPr>
          <a:xfrm>
            <a:off x="4762371" y="4663675"/>
            <a:ext cx="4137309" cy="1477328"/>
          </a:xfrm>
          <a:prstGeom prst="rect">
            <a:avLst/>
          </a:prstGeom>
          <a:noFill/>
        </p:spPr>
        <p:txBody>
          <a:bodyPr wrap="square" rtlCol="0">
            <a:spAutoFit/>
          </a:bodyPr>
          <a:lstStyle/>
          <a:p>
            <a:r>
              <a:rPr lang="en-US" b="1" dirty="0" smtClean="0"/>
              <a:t>The Sheep Market</a:t>
            </a:r>
          </a:p>
          <a:p>
            <a:r>
              <a:rPr lang="en-US" b="1" dirty="0" smtClean="0"/>
              <a:t>Ten Thousand Cents</a:t>
            </a:r>
          </a:p>
          <a:p>
            <a:r>
              <a:rPr lang="en-US" b="1" dirty="0" smtClean="0"/>
              <a:t>A Bicycle Built for Two Thousand</a:t>
            </a:r>
          </a:p>
          <a:p>
            <a:endParaRPr lang="en-US" b="1" dirty="0"/>
          </a:p>
          <a:p>
            <a:r>
              <a:rPr lang="en-US" dirty="0" smtClean="0"/>
              <a:t>(all by Aaron Koblin)</a:t>
            </a:r>
            <a:endParaRPr lang="en-US" dirty="0"/>
          </a:p>
        </p:txBody>
      </p:sp>
    </p:spTree>
    <p:extLst>
      <p:ext uri="{BB962C8B-B14F-4D97-AF65-F5344CB8AC3E}">
        <p14:creationId xmlns:p14="http://schemas.microsoft.com/office/powerpoint/2010/main" val="246383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05 at 10.2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3716"/>
          </a:xfrm>
          <a:prstGeom prst="rect">
            <a:avLst/>
          </a:prstGeom>
        </p:spPr>
      </p:pic>
    </p:spTree>
    <p:extLst>
      <p:ext uri="{BB962C8B-B14F-4D97-AF65-F5344CB8AC3E}">
        <p14:creationId xmlns:p14="http://schemas.microsoft.com/office/powerpoint/2010/main" val="19847805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43100" y="0"/>
            <a:ext cx="5246370" cy="6858000"/>
          </a:xfrm>
          <a:prstGeom prst="rect">
            <a:avLst/>
          </a:prstGeom>
        </p:spPr>
      </p:pic>
    </p:spTree>
    <p:extLst>
      <p:ext uri="{BB962C8B-B14F-4D97-AF65-F5344CB8AC3E}">
        <p14:creationId xmlns:p14="http://schemas.microsoft.com/office/powerpoint/2010/main" val="33469589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0-05 at 3.40.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12" y="0"/>
            <a:ext cx="8083600" cy="6858000"/>
          </a:xfrm>
          <a:prstGeom prst="rect">
            <a:avLst/>
          </a:prstGeom>
        </p:spPr>
      </p:pic>
    </p:spTree>
    <p:extLst>
      <p:ext uri="{BB962C8B-B14F-4D97-AF65-F5344CB8AC3E}">
        <p14:creationId xmlns:p14="http://schemas.microsoft.com/office/powerpoint/2010/main" val="905804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of Collaboration</a:t>
            </a:r>
            <a:endParaRPr lang="en-US" dirty="0"/>
          </a:p>
        </p:txBody>
      </p:sp>
      <p:sp>
        <p:nvSpPr>
          <p:cNvPr id="3" name="Text Placeholder 2"/>
          <p:cNvSpPr>
            <a:spLocks noGrp="1"/>
          </p:cNvSpPr>
          <p:nvPr>
            <p:ph type="body" idx="1"/>
          </p:nvPr>
        </p:nvSpPr>
        <p:spPr/>
        <p:txBody>
          <a:bodyPr/>
          <a:lstStyle/>
          <a:p>
            <a:r>
              <a:rPr lang="en-US" dirty="0" smtClean="0"/>
              <a:t>Working together vs. working alone</a:t>
            </a:r>
            <a:endParaRPr lang="en-US" dirty="0"/>
          </a:p>
        </p:txBody>
      </p:sp>
    </p:spTree>
    <p:extLst>
      <p:ext uri="{BB962C8B-B14F-4D97-AF65-F5344CB8AC3E}">
        <p14:creationId xmlns:p14="http://schemas.microsoft.com/office/powerpoint/2010/main" val="82569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contribution model (v1)</a:t>
            </a:r>
            <a:endParaRPr lang="en-US" dirty="0"/>
          </a:p>
        </p:txBody>
      </p:sp>
      <p:sp>
        <p:nvSpPr>
          <p:cNvPr id="50" name="TextBox 49"/>
          <p:cNvSpPr txBox="1"/>
          <p:nvPr/>
        </p:nvSpPr>
        <p:spPr>
          <a:xfrm>
            <a:off x="2738363" y="1905384"/>
            <a:ext cx="3723759" cy="1200329"/>
          </a:xfrm>
          <a:prstGeom prst="rect">
            <a:avLst/>
          </a:prstGeom>
          <a:noFill/>
        </p:spPr>
        <p:txBody>
          <a:bodyPr wrap="square" rtlCol="0">
            <a:spAutoFit/>
          </a:bodyPr>
          <a:lstStyle/>
          <a:p>
            <a:pPr algn="ctr"/>
            <a:r>
              <a:rPr lang="en-US" b="1" dirty="0" smtClean="0"/>
              <a:t>Life in a Day video project:</a:t>
            </a:r>
          </a:p>
          <a:p>
            <a:pPr algn="ctr"/>
            <a:endParaRPr lang="en-US" dirty="0" smtClean="0"/>
          </a:p>
          <a:p>
            <a:pPr algn="ctr"/>
            <a:r>
              <a:rPr lang="en-US" i="1" dirty="0" smtClean="0"/>
              <a:t>Capture video from your life on July 24,2010!</a:t>
            </a:r>
            <a:endParaRPr lang="en-US" i="1" dirty="0"/>
          </a:p>
        </p:txBody>
      </p:sp>
      <p:grpSp>
        <p:nvGrpSpPr>
          <p:cNvPr id="3" name="Group 2"/>
          <p:cNvGrpSpPr/>
          <p:nvPr/>
        </p:nvGrpSpPr>
        <p:grpSpPr>
          <a:xfrm>
            <a:off x="1819540" y="3544565"/>
            <a:ext cx="7447737" cy="571187"/>
            <a:chOff x="1740164" y="3544565"/>
            <a:chExt cx="7447737" cy="571187"/>
          </a:xfrm>
        </p:grpSpPr>
        <p:sp>
          <p:nvSpPr>
            <p:cNvPr id="14" name="Rectangle 13"/>
            <p:cNvSpPr/>
            <p:nvPr/>
          </p:nvSpPr>
          <p:spPr>
            <a:xfrm>
              <a:off x="1740164" y="3544565"/>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2817670" y="3544565"/>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895176" y="3544565"/>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4972682" y="3544565"/>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6050189" y="3544565"/>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TextBox 50"/>
            <p:cNvSpPr txBox="1"/>
            <p:nvPr/>
          </p:nvSpPr>
          <p:spPr>
            <a:xfrm>
              <a:off x="7026851" y="3544565"/>
              <a:ext cx="2161050" cy="523220"/>
            </a:xfrm>
            <a:prstGeom prst="rect">
              <a:avLst/>
            </a:prstGeom>
            <a:noFill/>
          </p:spPr>
          <p:txBody>
            <a:bodyPr wrap="square" rtlCol="0">
              <a:spAutoFit/>
            </a:bodyPr>
            <a:lstStyle/>
            <a:p>
              <a:r>
                <a:rPr lang="en-US" sz="1400" dirty="0"/>
                <a:t>u</a:t>
              </a:r>
              <a:r>
                <a:rPr lang="en-US" sz="1400" dirty="0" smtClean="0"/>
                <a:t>ser videos</a:t>
              </a:r>
            </a:p>
            <a:p>
              <a:r>
                <a:rPr lang="en-US" sz="1400" dirty="0" smtClean="0"/>
                <a:t>(80,000 submissions)</a:t>
              </a:r>
              <a:endParaRPr lang="en-US" sz="1400" dirty="0"/>
            </a:p>
          </p:txBody>
        </p:sp>
      </p:grpSp>
      <p:grpSp>
        <p:nvGrpSpPr>
          <p:cNvPr id="4" name="Group 3"/>
          <p:cNvGrpSpPr/>
          <p:nvPr/>
        </p:nvGrpSpPr>
        <p:grpSpPr>
          <a:xfrm>
            <a:off x="2220271" y="4115752"/>
            <a:ext cx="5723106" cy="2032496"/>
            <a:chOff x="2231472" y="4115752"/>
            <a:chExt cx="5723106" cy="2032496"/>
          </a:xfrm>
        </p:grpSpPr>
        <p:cxnSp>
          <p:nvCxnSpPr>
            <p:cNvPr id="31" name="Straight Arrow Connector 30"/>
            <p:cNvCxnSpPr>
              <a:stCxn id="14" idx="2"/>
            </p:cNvCxnSpPr>
            <p:nvPr/>
          </p:nvCxnSpPr>
          <p:spPr>
            <a:xfrm>
              <a:off x="2231472" y="4115752"/>
              <a:ext cx="2145122"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5" idx="2"/>
            </p:cNvCxnSpPr>
            <p:nvPr/>
          </p:nvCxnSpPr>
          <p:spPr>
            <a:xfrm>
              <a:off x="3308978" y="4115752"/>
              <a:ext cx="1067616"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6" idx="2"/>
            </p:cNvCxnSpPr>
            <p:nvPr/>
          </p:nvCxnSpPr>
          <p:spPr>
            <a:xfrm flipH="1">
              <a:off x="4376594" y="4115752"/>
              <a:ext cx="9890"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2"/>
            </p:cNvCxnSpPr>
            <p:nvPr/>
          </p:nvCxnSpPr>
          <p:spPr>
            <a:xfrm flipH="1">
              <a:off x="4376594" y="4115752"/>
              <a:ext cx="1087396"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8" idx="2"/>
            </p:cNvCxnSpPr>
            <p:nvPr/>
          </p:nvCxnSpPr>
          <p:spPr>
            <a:xfrm flipH="1">
              <a:off x="4376594" y="4115752"/>
              <a:ext cx="2164904"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5793528" y="5840471"/>
              <a:ext cx="2161050" cy="307777"/>
            </a:xfrm>
            <a:prstGeom prst="rect">
              <a:avLst/>
            </a:prstGeom>
            <a:noFill/>
          </p:spPr>
          <p:txBody>
            <a:bodyPr wrap="square" rtlCol="0">
              <a:spAutoFit/>
            </a:bodyPr>
            <a:lstStyle/>
            <a:p>
              <a:r>
                <a:rPr lang="en-US" sz="1400" dirty="0" smtClean="0"/>
                <a:t>Life in a Day movie</a:t>
              </a:r>
              <a:endParaRPr lang="en-US" sz="1400" dirty="0"/>
            </a:p>
          </p:txBody>
        </p:sp>
      </p:grpSp>
      <p:grpSp>
        <p:nvGrpSpPr>
          <p:cNvPr id="69" name="Group 68"/>
          <p:cNvGrpSpPr/>
          <p:nvPr/>
        </p:nvGrpSpPr>
        <p:grpSpPr>
          <a:xfrm>
            <a:off x="467542" y="4248621"/>
            <a:ext cx="3362264" cy="1622837"/>
            <a:chOff x="219492" y="4248621"/>
            <a:chExt cx="3362264" cy="1622837"/>
          </a:xfrm>
        </p:grpSpPr>
        <p:sp>
          <p:nvSpPr>
            <p:cNvPr id="66" name="TextBox 65"/>
            <p:cNvSpPr txBox="1"/>
            <p:nvPr/>
          </p:nvSpPr>
          <p:spPr>
            <a:xfrm>
              <a:off x="219492" y="5225127"/>
              <a:ext cx="1351998" cy="646331"/>
            </a:xfrm>
            <a:prstGeom prst="rect">
              <a:avLst/>
            </a:prstGeom>
            <a:noFill/>
          </p:spPr>
          <p:txBody>
            <a:bodyPr wrap="square" rtlCol="0">
              <a:spAutoFit/>
            </a:bodyPr>
            <a:lstStyle/>
            <a:p>
              <a:pPr algn="r"/>
              <a:r>
                <a:rPr lang="en-US" dirty="0"/>
                <a:t>w</a:t>
              </a:r>
              <a:r>
                <a:rPr lang="en-US" dirty="0" smtClean="0"/>
                <a:t>orking in isolation</a:t>
              </a:r>
              <a:endParaRPr lang="en-US" dirty="0"/>
            </a:p>
          </p:txBody>
        </p:sp>
        <p:sp>
          <p:nvSpPr>
            <p:cNvPr id="68" name="Freeform 67"/>
            <p:cNvSpPr/>
            <p:nvPr/>
          </p:nvSpPr>
          <p:spPr>
            <a:xfrm flipH="1">
              <a:off x="1666830" y="4248621"/>
              <a:ext cx="1914926" cy="1279830"/>
            </a:xfrm>
            <a:custGeom>
              <a:avLst/>
              <a:gdLst>
                <a:gd name="connsiteX0" fmla="*/ 2371264 w 2371264"/>
                <a:gd name="connsiteY0" fmla="*/ 1279830 h 1279830"/>
                <a:gd name="connsiteX1" fmla="*/ 1031847 w 2371264"/>
                <a:gd name="connsiteY1" fmla="*/ 1091328 h 1279830"/>
                <a:gd name="connsiteX2" fmla="*/ 228197 w 2371264"/>
                <a:gd name="connsiteY2" fmla="*/ 585349 h 1279830"/>
                <a:gd name="connsiteX3" fmla="*/ 0 w 2371264"/>
                <a:gd name="connsiteY3" fmla="*/ 0 h 1279830"/>
              </a:gdLst>
              <a:ahLst/>
              <a:cxnLst>
                <a:cxn ang="0">
                  <a:pos x="connsiteX0" y="connsiteY0"/>
                </a:cxn>
                <a:cxn ang="0">
                  <a:pos x="connsiteX1" y="connsiteY1"/>
                </a:cxn>
                <a:cxn ang="0">
                  <a:pos x="connsiteX2" y="connsiteY2"/>
                </a:cxn>
                <a:cxn ang="0">
                  <a:pos x="connsiteX3" y="connsiteY3"/>
                </a:cxn>
              </a:cxnLst>
              <a:rect l="l" t="t" r="r" b="b"/>
              <a:pathLst>
                <a:path w="2371264" h="1279830">
                  <a:moveTo>
                    <a:pt x="2371264" y="1279830"/>
                  </a:moveTo>
                  <a:cubicBezTo>
                    <a:pt x="1880144" y="1243452"/>
                    <a:pt x="1389025" y="1207075"/>
                    <a:pt x="1031847" y="1091328"/>
                  </a:cubicBezTo>
                  <a:cubicBezTo>
                    <a:pt x="674669" y="975581"/>
                    <a:pt x="400171" y="767237"/>
                    <a:pt x="228197" y="585349"/>
                  </a:cubicBezTo>
                  <a:cubicBezTo>
                    <a:pt x="56222" y="403461"/>
                    <a:pt x="0" y="0"/>
                    <a:pt x="0" y="0"/>
                  </a:cubicBezTo>
                </a:path>
              </a:pathLst>
            </a:custGeom>
            <a:ln>
              <a:solidFill>
                <a:srgbClr val="7F7F7F"/>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pic>
        <p:nvPicPr>
          <p:cNvPr id="34" name="Picture 33" descr="Screen shot 2012-10-05 at 8.51.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37" y="4980957"/>
            <a:ext cx="2530314" cy="1376450"/>
          </a:xfrm>
          <a:prstGeom prst="rect">
            <a:avLst/>
          </a:prstGeom>
          <a:ln>
            <a:solidFill>
              <a:schemeClr val="tx1"/>
            </a:solidFill>
          </a:ln>
        </p:spPr>
      </p:pic>
      <p:grpSp>
        <p:nvGrpSpPr>
          <p:cNvPr id="7" name="Group 6"/>
          <p:cNvGrpSpPr/>
          <p:nvPr/>
        </p:nvGrpSpPr>
        <p:grpSpPr>
          <a:xfrm>
            <a:off x="5187723" y="4574739"/>
            <a:ext cx="2626397" cy="953712"/>
            <a:chOff x="5187723" y="4574739"/>
            <a:chExt cx="2626397" cy="953712"/>
          </a:xfrm>
        </p:grpSpPr>
        <p:sp>
          <p:nvSpPr>
            <p:cNvPr id="36" name="TextBox 35"/>
            <p:cNvSpPr txBox="1"/>
            <p:nvPr/>
          </p:nvSpPr>
          <p:spPr>
            <a:xfrm>
              <a:off x="6462122" y="4882120"/>
              <a:ext cx="1351998" cy="646331"/>
            </a:xfrm>
            <a:prstGeom prst="rect">
              <a:avLst/>
            </a:prstGeom>
            <a:noFill/>
          </p:spPr>
          <p:txBody>
            <a:bodyPr wrap="square" rtlCol="0">
              <a:spAutoFit/>
            </a:bodyPr>
            <a:lstStyle/>
            <a:p>
              <a:pPr algn="r"/>
              <a:r>
                <a:rPr lang="en-US" dirty="0" smtClean="0"/>
                <a:t>expert </a:t>
              </a:r>
              <a:r>
                <a:rPr lang="en-US" dirty="0" err="1" smtClean="0"/>
                <a:t>curation</a:t>
              </a:r>
              <a:endParaRPr lang="en-US" dirty="0"/>
            </a:p>
          </p:txBody>
        </p:sp>
        <p:sp>
          <p:nvSpPr>
            <p:cNvPr id="38" name="Freeform 37"/>
            <p:cNvSpPr/>
            <p:nvPr/>
          </p:nvSpPr>
          <p:spPr>
            <a:xfrm rot="12588311" flipH="1">
              <a:off x="5187723" y="4574739"/>
              <a:ext cx="1525127" cy="800062"/>
            </a:xfrm>
            <a:custGeom>
              <a:avLst/>
              <a:gdLst>
                <a:gd name="connsiteX0" fmla="*/ 2371264 w 2371264"/>
                <a:gd name="connsiteY0" fmla="*/ 1279830 h 1279830"/>
                <a:gd name="connsiteX1" fmla="*/ 1031847 w 2371264"/>
                <a:gd name="connsiteY1" fmla="*/ 1091328 h 1279830"/>
                <a:gd name="connsiteX2" fmla="*/ 228197 w 2371264"/>
                <a:gd name="connsiteY2" fmla="*/ 585349 h 1279830"/>
                <a:gd name="connsiteX3" fmla="*/ 0 w 2371264"/>
                <a:gd name="connsiteY3" fmla="*/ 0 h 1279830"/>
              </a:gdLst>
              <a:ahLst/>
              <a:cxnLst>
                <a:cxn ang="0">
                  <a:pos x="connsiteX0" y="connsiteY0"/>
                </a:cxn>
                <a:cxn ang="0">
                  <a:pos x="connsiteX1" y="connsiteY1"/>
                </a:cxn>
                <a:cxn ang="0">
                  <a:pos x="connsiteX2" y="connsiteY2"/>
                </a:cxn>
                <a:cxn ang="0">
                  <a:pos x="connsiteX3" y="connsiteY3"/>
                </a:cxn>
              </a:cxnLst>
              <a:rect l="l" t="t" r="r" b="b"/>
              <a:pathLst>
                <a:path w="2371264" h="1279830">
                  <a:moveTo>
                    <a:pt x="2371264" y="1279830"/>
                  </a:moveTo>
                  <a:cubicBezTo>
                    <a:pt x="1880144" y="1243452"/>
                    <a:pt x="1389025" y="1207075"/>
                    <a:pt x="1031847" y="1091328"/>
                  </a:cubicBezTo>
                  <a:cubicBezTo>
                    <a:pt x="674669" y="975581"/>
                    <a:pt x="400171" y="767237"/>
                    <a:pt x="228197" y="585349"/>
                  </a:cubicBezTo>
                  <a:cubicBezTo>
                    <a:pt x="56222" y="403461"/>
                    <a:pt x="0" y="0"/>
                    <a:pt x="0" y="0"/>
                  </a:cubicBezTo>
                </a:path>
              </a:pathLst>
            </a:custGeom>
            <a:ln>
              <a:solidFill>
                <a:srgbClr val="7F7F7F"/>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78644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contribution model (v2)</a:t>
            </a:r>
            <a:endParaRPr lang="en-US" dirty="0"/>
          </a:p>
        </p:txBody>
      </p:sp>
      <p:grpSp>
        <p:nvGrpSpPr>
          <p:cNvPr id="13" name="Group 12"/>
          <p:cNvGrpSpPr/>
          <p:nvPr/>
        </p:nvGrpSpPr>
        <p:grpSpPr>
          <a:xfrm>
            <a:off x="3396522" y="1593644"/>
            <a:ext cx="1960144" cy="1221658"/>
            <a:chOff x="3534428" y="1977041"/>
            <a:chExt cx="2663360" cy="1533984"/>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428" y="1977041"/>
              <a:ext cx="2663360" cy="1533984"/>
            </a:xfrm>
            <a:prstGeom prst="rect">
              <a:avLst/>
            </a:prstGeom>
            <a:ln>
              <a:solidFill>
                <a:schemeClr val="tx1"/>
              </a:solidFill>
            </a:ln>
          </p:spPr>
        </p:pic>
        <p:sp>
          <p:nvSpPr>
            <p:cNvPr id="11" name="Action Button: Forward or Next 10">
              <a:hlinkClick r:id="" action="ppaction://hlinkshowjump?jump=nextslide" highlightClick="1"/>
            </p:cNvPr>
            <p:cNvSpPr/>
            <p:nvPr/>
          </p:nvSpPr>
          <p:spPr>
            <a:xfrm>
              <a:off x="5655315" y="3097879"/>
              <a:ext cx="377022" cy="272832"/>
            </a:xfrm>
            <a:prstGeom prst="actionButtonForwardNext">
              <a:avLst/>
            </a:prstGeom>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14" name="Rectangle 13"/>
          <p:cNvSpPr/>
          <p:nvPr/>
        </p:nvSpPr>
        <p:spPr>
          <a:xfrm>
            <a:off x="1819540" y="3544566"/>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2897046" y="3544566"/>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3974552" y="3544566"/>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16"/>
          <p:cNvSpPr/>
          <p:nvPr/>
        </p:nvSpPr>
        <p:spPr>
          <a:xfrm>
            <a:off x="5052058" y="3544566"/>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Rectangle 17"/>
          <p:cNvSpPr/>
          <p:nvPr/>
        </p:nvSpPr>
        <p:spPr>
          <a:xfrm>
            <a:off x="6129565" y="3544566"/>
            <a:ext cx="823864" cy="5711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9" name="Picture 18" descr="Screen shot 2012-10-05 at 4.10.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522" y="4980957"/>
            <a:ext cx="1960144" cy="1221823"/>
          </a:xfrm>
          <a:prstGeom prst="rect">
            <a:avLst/>
          </a:prstGeom>
          <a:ln>
            <a:solidFill>
              <a:srgbClr val="000000"/>
            </a:solidFill>
          </a:ln>
        </p:spPr>
      </p:pic>
      <p:cxnSp>
        <p:nvCxnSpPr>
          <p:cNvPr id="21" name="Straight Arrow Connector 20"/>
          <p:cNvCxnSpPr>
            <a:stCxn id="10" idx="2"/>
            <a:endCxn id="14" idx="0"/>
          </p:cNvCxnSpPr>
          <p:nvPr/>
        </p:nvCxnSpPr>
        <p:spPr>
          <a:xfrm flipH="1">
            <a:off x="2231472" y="2815302"/>
            <a:ext cx="2145122" cy="7292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0" idx="2"/>
            <a:endCxn id="15" idx="0"/>
          </p:cNvCxnSpPr>
          <p:nvPr/>
        </p:nvCxnSpPr>
        <p:spPr>
          <a:xfrm flipH="1">
            <a:off x="3308978" y="2815302"/>
            <a:ext cx="1067616" cy="7292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0" idx="2"/>
            <a:endCxn id="16" idx="0"/>
          </p:cNvCxnSpPr>
          <p:nvPr/>
        </p:nvCxnSpPr>
        <p:spPr>
          <a:xfrm>
            <a:off x="4376594" y="2815302"/>
            <a:ext cx="9890" cy="7292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10" idx="2"/>
            <a:endCxn id="17" idx="0"/>
          </p:cNvCxnSpPr>
          <p:nvPr/>
        </p:nvCxnSpPr>
        <p:spPr>
          <a:xfrm>
            <a:off x="4376594" y="2815302"/>
            <a:ext cx="1087396" cy="7292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0" idx="2"/>
            <a:endCxn id="18" idx="0"/>
          </p:cNvCxnSpPr>
          <p:nvPr/>
        </p:nvCxnSpPr>
        <p:spPr>
          <a:xfrm>
            <a:off x="4376594" y="2815302"/>
            <a:ext cx="2164904" cy="7292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4" idx="2"/>
            <a:endCxn id="19" idx="0"/>
          </p:cNvCxnSpPr>
          <p:nvPr/>
        </p:nvCxnSpPr>
        <p:spPr>
          <a:xfrm>
            <a:off x="2231472" y="4115752"/>
            <a:ext cx="2145122"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5" idx="2"/>
            <a:endCxn id="19" idx="0"/>
          </p:cNvCxnSpPr>
          <p:nvPr/>
        </p:nvCxnSpPr>
        <p:spPr>
          <a:xfrm>
            <a:off x="3308978" y="4115752"/>
            <a:ext cx="1067616"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6" idx="2"/>
            <a:endCxn id="19" idx="0"/>
          </p:cNvCxnSpPr>
          <p:nvPr/>
        </p:nvCxnSpPr>
        <p:spPr>
          <a:xfrm flipH="1">
            <a:off x="4376594" y="4115752"/>
            <a:ext cx="9890"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2"/>
            <a:endCxn id="19" idx="0"/>
          </p:cNvCxnSpPr>
          <p:nvPr/>
        </p:nvCxnSpPr>
        <p:spPr>
          <a:xfrm flipH="1">
            <a:off x="4376594" y="4115752"/>
            <a:ext cx="1087396"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8" idx="2"/>
            <a:endCxn id="19" idx="0"/>
          </p:cNvCxnSpPr>
          <p:nvPr/>
        </p:nvCxnSpPr>
        <p:spPr>
          <a:xfrm flipH="1">
            <a:off x="4376594" y="4115752"/>
            <a:ext cx="2164904" cy="8652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5463990" y="2362797"/>
            <a:ext cx="2161050" cy="340760"/>
          </a:xfrm>
          <a:prstGeom prst="rect">
            <a:avLst/>
          </a:prstGeom>
          <a:noFill/>
        </p:spPr>
        <p:txBody>
          <a:bodyPr wrap="square" rtlCol="0">
            <a:spAutoFit/>
          </a:bodyPr>
          <a:lstStyle/>
          <a:p>
            <a:r>
              <a:rPr lang="en-US" sz="1400" dirty="0"/>
              <a:t>o</a:t>
            </a:r>
            <a:r>
              <a:rPr lang="en-US" sz="1400" dirty="0" smtClean="0"/>
              <a:t>riginal movie</a:t>
            </a:r>
            <a:endParaRPr lang="en-US" sz="1400" dirty="0"/>
          </a:p>
        </p:txBody>
      </p:sp>
      <p:sp>
        <p:nvSpPr>
          <p:cNvPr id="51" name="TextBox 50"/>
          <p:cNvSpPr txBox="1"/>
          <p:nvPr/>
        </p:nvSpPr>
        <p:spPr>
          <a:xfrm>
            <a:off x="7106227" y="3544566"/>
            <a:ext cx="2161050" cy="579291"/>
          </a:xfrm>
          <a:prstGeom prst="rect">
            <a:avLst/>
          </a:prstGeom>
          <a:noFill/>
        </p:spPr>
        <p:txBody>
          <a:bodyPr wrap="square" rtlCol="0">
            <a:spAutoFit/>
          </a:bodyPr>
          <a:lstStyle/>
          <a:p>
            <a:r>
              <a:rPr lang="en-US" sz="1400" dirty="0"/>
              <a:t>u</a:t>
            </a:r>
            <a:r>
              <a:rPr lang="en-US" sz="1400" dirty="0" smtClean="0"/>
              <a:t>ser drawings of individual frames</a:t>
            </a:r>
            <a:endParaRPr lang="en-US" sz="1400" dirty="0"/>
          </a:p>
        </p:txBody>
      </p:sp>
      <p:sp>
        <p:nvSpPr>
          <p:cNvPr id="52" name="Action Button: Forward or Next 51">
            <a:hlinkClick r:id="" action="ppaction://hlinkshowjump?jump=nextslide" highlightClick="1"/>
          </p:cNvPr>
          <p:cNvSpPr/>
          <p:nvPr/>
        </p:nvSpPr>
        <p:spPr>
          <a:xfrm>
            <a:off x="4956492" y="5840472"/>
            <a:ext cx="277476" cy="217282"/>
          </a:xfrm>
          <a:prstGeom prst="actionButtonForwardNex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TextBox 52"/>
          <p:cNvSpPr txBox="1"/>
          <p:nvPr/>
        </p:nvSpPr>
        <p:spPr>
          <a:xfrm>
            <a:off x="5466959" y="5840472"/>
            <a:ext cx="2161050" cy="340760"/>
          </a:xfrm>
          <a:prstGeom prst="rect">
            <a:avLst/>
          </a:prstGeom>
          <a:noFill/>
        </p:spPr>
        <p:txBody>
          <a:bodyPr wrap="square" rtlCol="0">
            <a:spAutoFit/>
          </a:bodyPr>
          <a:lstStyle/>
          <a:p>
            <a:r>
              <a:rPr lang="en-US" sz="1400" dirty="0"/>
              <a:t>f</a:t>
            </a:r>
            <a:r>
              <a:rPr lang="en-US" sz="1400" dirty="0" smtClean="0"/>
              <a:t>inal video artifact</a:t>
            </a:r>
            <a:endParaRPr lang="en-US" sz="1400" dirty="0"/>
          </a:p>
        </p:txBody>
      </p:sp>
      <p:grpSp>
        <p:nvGrpSpPr>
          <p:cNvPr id="69" name="Group 68"/>
          <p:cNvGrpSpPr/>
          <p:nvPr/>
        </p:nvGrpSpPr>
        <p:grpSpPr>
          <a:xfrm>
            <a:off x="467542" y="4248621"/>
            <a:ext cx="3362264" cy="1899836"/>
            <a:chOff x="219492" y="4248621"/>
            <a:chExt cx="3362264" cy="1899836"/>
          </a:xfrm>
        </p:grpSpPr>
        <p:sp>
          <p:nvSpPr>
            <p:cNvPr id="66" name="TextBox 65"/>
            <p:cNvSpPr txBox="1"/>
            <p:nvPr/>
          </p:nvSpPr>
          <p:spPr>
            <a:xfrm>
              <a:off x="219492" y="5225127"/>
              <a:ext cx="1351998" cy="923330"/>
            </a:xfrm>
            <a:prstGeom prst="rect">
              <a:avLst/>
            </a:prstGeom>
            <a:noFill/>
          </p:spPr>
          <p:txBody>
            <a:bodyPr wrap="square" rtlCol="0">
              <a:spAutoFit/>
            </a:bodyPr>
            <a:lstStyle/>
            <a:p>
              <a:pPr algn="r"/>
              <a:r>
                <a:rPr lang="en-US" i="1" dirty="0" smtClean="0"/>
                <a:t>mostly</a:t>
              </a:r>
              <a:r>
                <a:rPr lang="en-US" dirty="0" smtClean="0"/>
                <a:t> working in isolation</a:t>
              </a:r>
              <a:endParaRPr lang="en-US" dirty="0"/>
            </a:p>
          </p:txBody>
        </p:sp>
        <p:sp>
          <p:nvSpPr>
            <p:cNvPr id="68" name="Freeform 67"/>
            <p:cNvSpPr/>
            <p:nvPr/>
          </p:nvSpPr>
          <p:spPr>
            <a:xfrm flipH="1">
              <a:off x="1666830" y="4248621"/>
              <a:ext cx="1914926" cy="1279830"/>
            </a:xfrm>
            <a:custGeom>
              <a:avLst/>
              <a:gdLst>
                <a:gd name="connsiteX0" fmla="*/ 2371264 w 2371264"/>
                <a:gd name="connsiteY0" fmla="*/ 1279830 h 1279830"/>
                <a:gd name="connsiteX1" fmla="*/ 1031847 w 2371264"/>
                <a:gd name="connsiteY1" fmla="*/ 1091328 h 1279830"/>
                <a:gd name="connsiteX2" fmla="*/ 228197 w 2371264"/>
                <a:gd name="connsiteY2" fmla="*/ 585349 h 1279830"/>
                <a:gd name="connsiteX3" fmla="*/ 0 w 2371264"/>
                <a:gd name="connsiteY3" fmla="*/ 0 h 1279830"/>
              </a:gdLst>
              <a:ahLst/>
              <a:cxnLst>
                <a:cxn ang="0">
                  <a:pos x="connsiteX0" y="connsiteY0"/>
                </a:cxn>
                <a:cxn ang="0">
                  <a:pos x="connsiteX1" y="connsiteY1"/>
                </a:cxn>
                <a:cxn ang="0">
                  <a:pos x="connsiteX2" y="connsiteY2"/>
                </a:cxn>
                <a:cxn ang="0">
                  <a:pos x="connsiteX3" y="connsiteY3"/>
                </a:cxn>
              </a:cxnLst>
              <a:rect l="l" t="t" r="r" b="b"/>
              <a:pathLst>
                <a:path w="2371264" h="1279830">
                  <a:moveTo>
                    <a:pt x="2371264" y="1279830"/>
                  </a:moveTo>
                  <a:cubicBezTo>
                    <a:pt x="1880144" y="1243452"/>
                    <a:pt x="1389025" y="1207075"/>
                    <a:pt x="1031847" y="1091328"/>
                  </a:cubicBezTo>
                  <a:cubicBezTo>
                    <a:pt x="674669" y="975581"/>
                    <a:pt x="400171" y="767237"/>
                    <a:pt x="228197" y="585349"/>
                  </a:cubicBezTo>
                  <a:cubicBezTo>
                    <a:pt x="56222" y="403461"/>
                    <a:pt x="0" y="0"/>
                    <a:pt x="0" y="0"/>
                  </a:cubicBezTo>
                </a:path>
              </a:pathLst>
            </a:custGeom>
            <a:ln>
              <a:solidFill>
                <a:srgbClr val="7F7F7F"/>
              </a:solidFill>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81" name="Group 80"/>
          <p:cNvGrpSpPr/>
          <p:nvPr/>
        </p:nvGrpSpPr>
        <p:grpSpPr>
          <a:xfrm>
            <a:off x="2231472" y="3730355"/>
            <a:ext cx="4148124" cy="238108"/>
            <a:chOff x="2152096" y="3730355"/>
            <a:chExt cx="4148124" cy="238108"/>
          </a:xfrm>
        </p:grpSpPr>
        <p:cxnSp>
          <p:nvCxnSpPr>
            <p:cNvPr id="72" name="Straight Arrow Connector 71"/>
            <p:cNvCxnSpPr/>
            <p:nvPr/>
          </p:nvCxnSpPr>
          <p:spPr>
            <a:xfrm>
              <a:off x="4563939" y="3730355"/>
              <a:ext cx="713351" cy="0"/>
            </a:xfrm>
            <a:prstGeom prst="straightConnector1">
              <a:avLst/>
            </a:prstGeom>
            <a:ln>
              <a:solidFill>
                <a:srgbClr val="7F7F7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2152096" y="3968463"/>
              <a:ext cx="1925684" cy="0"/>
            </a:xfrm>
            <a:prstGeom prst="straightConnector1">
              <a:avLst/>
            </a:prstGeom>
            <a:ln>
              <a:solidFill>
                <a:srgbClr val="7F7F7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5635472" y="3968463"/>
              <a:ext cx="664748" cy="0"/>
            </a:xfrm>
            <a:prstGeom prst="straightConnector1">
              <a:avLst/>
            </a:prstGeom>
            <a:ln>
              <a:solidFill>
                <a:srgbClr val="7F7F7F"/>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85543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50" grpId="0"/>
      <p:bldP spid="51" grpId="0"/>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38125" y="63544"/>
            <a:ext cx="6930747" cy="6687003"/>
            <a:chOff x="638125" y="63544"/>
            <a:chExt cx="6930747" cy="6687003"/>
          </a:xfrm>
        </p:grpSpPr>
        <p:pic>
          <p:nvPicPr>
            <p:cNvPr id="3" name="Picture 2" descr="Screen shot 2012-10-05 at 6.13.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5" y="5566037"/>
              <a:ext cx="5655315" cy="1184510"/>
            </a:xfrm>
            <a:prstGeom prst="rect">
              <a:avLst/>
            </a:prstGeom>
          </p:spPr>
        </p:pic>
        <p:pic>
          <p:nvPicPr>
            <p:cNvPr id="4" name="Picture 3" descr="Screen shot 2012-10-05 at 6.14.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86" y="4513753"/>
              <a:ext cx="5234886" cy="1072126"/>
            </a:xfrm>
            <a:prstGeom prst="rect">
              <a:avLst/>
            </a:prstGeom>
          </p:spPr>
        </p:pic>
        <p:pic>
          <p:nvPicPr>
            <p:cNvPr id="5" name="Picture 4" descr="Screen shot 2012-10-05 at 6.14.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166" y="3644342"/>
              <a:ext cx="4203040" cy="869411"/>
            </a:xfrm>
            <a:prstGeom prst="rect">
              <a:avLst/>
            </a:prstGeom>
          </p:spPr>
        </p:pic>
        <p:pic>
          <p:nvPicPr>
            <p:cNvPr id="6" name="Picture 5" descr="Screen shot 2012-10-05 at 6.15.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2599" y="2837995"/>
              <a:ext cx="3344113" cy="806347"/>
            </a:xfrm>
            <a:prstGeom prst="rect">
              <a:avLst/>
            </a:prstGeom>
          </p:spPr>
        </p:pic>
        <p:pic>
          <p:nvPicPr>
            <p:cNvPr id="7" name="Picture 6" descr="Screen shot 2012-10-05 at 6.15.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7008" y="2197804"/>
              <a:ext cx="2571427" cy="610428"/>
            </a:xfrm>
            <a:prstGeom prst="rect">
              <a:avLst/>
            </a:prstGeom>
          </p:spPr>
        </p:pic>
        <p:pic>
          <p:nvPicPr>
            <p:cNvPr id="8" name="Picture 7" descr="Screen shot 2012-10-05 at 6.16.3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4894" y="1617148"/>
              <a:ext cx="1578546" cy="553196"/>
            </a:xfrm>
            <a:prstGeom prst="rect">
              <a:avLst/>
            </a:prstGeom>
          </p:spPr>
        </p:pic>
        <p:pic>
          <p:nvPicPr>
            <p:cNvPr id="9" name="Picture 8" descr="Screen shot 2012-10-05 at 6.17.15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5968" y="1180617"/>
              <a:ext cx="912077" cy="446452"/>
            </a:xfrm>
            <a:prstGeom prst="rect">
              <a:avLst/>
            </a:prstGeom>
          </p:spPr>
        </p:pic>
        <p:pic>
          <p:nvPicPr>
            <p:cNvPr id="10" name="Picture 9" descr="Screen shot 2012-10-05 at 6.18.19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9600" y="811523"/>
              <a:ext cx="767992" cy="369094"/>
            </a:xfrm>
            <a:prstGeom prst="rect">
              <a:avLst/>
            </a:prstGeom>
          </p:spPr>
        </p:pic>
        <p:pic>
          <p:nvPicPr>
            <p:cNvPr id="11" name="Picture 10" descr="Screen shot 2012-10-05 at 6.18.45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6206" y="549531"/>
              <a:ext cx="558370" cy="261992"/>
            </a:xfrm>
            <a:prstGeom prst="rect">
              <a:avLst/>
            </a:prstGeom>
          </p:spPr>
        </p:pic>
        <p:pic>
          <p:nvPicPr>
            <p:cNvPr id="12" name="Picture 11" descr="Screen shot 2012-10-05 at 6.19.12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6758" y="304389"/>
              <a:ext cx="341667" cy="245142"/>
            </a:xfrm>
            <a:prstGeom prst="rect">
              <a:avLst/>
            </a:prstGeom>
          </p:spPr>
        </p:pic>
        <p:pic>
          <p:nvPicPr>
            <p:cNvPr id="13" name="Picture 12" descr="Screen shot 2012-10-05 at 6.19.51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2754" y="63544"/>
              <a:ext cx="645437" cy="230923"/>
            </a:xfrm>
            <a:prstGeom prst="rect">
              <a:avLst/>
            </a:prstGeom>
          </p:spPr>
        </p:pic>
        <p:sp>
          <p:nvSpPr>
            <p:cNvPr id="14" name="Freeform 13"/>
            <p:cNvSpPr/>
            <p:nvPr/>
          </p:nvSpPr>
          <p:spPr>
            <a:xfrm>
              <a:off x="2490324" y="119053"/>
              <a:ext cx="4177104" cy="6458673"/>
            </a:xfrm>
            <a:custGeom>
              <a:avLst/>
              <a:gdLst>
                <a:gd name="connsiteX0" fmla="*/ 3889270 w 4107653"/>
                <a:gd name="connsiteY0" fmla="*/ 0 h 6280092"/>
                <a:gd name="connsiteX1" fmla="*/ 4067859 w 4107653"/>
                <a:gd name="connsiteY1" fmla="*/ 307556 h 6280092"/>
                <a:gd name="connsiteX2" fmla="*/ 4077780 w 4107653"/>
                <a:gd name="connsiteY2" fmla="*/ 525821 h 6280092"/>
                <a:gd name="connsiteX3" fmla="*/ 3730524 w 4107653"/>
                <a:gd name="connsiteY3" fmla="*/ 873062 h 6280092"/>
                <a:gd name="connsiteX4" fmla="*/ 3115385 w 4107653"/>
                <a:gd name="connsiteY4" fmla="*/ 1299671 h 6280092"/>
                <a:gd name="connsiteX5" fmla="*/ 3125306 w 4107653"/>
                <a:gd name="connsiteY5" fmla="*/ 1805651 h 6280092"/>
                <a:gd name="connsiteX6" fmla="*/ 1468398 w 4107653"/>
                <a:gd name="connsiteY6" fmla="*/ 2400920 h 6280092"/>
                <a:gd name="connsiteX7" fmla="*/ 1527928 w 4107653"/>
                <a:gd name="connsiteY7" fmla="*/ 3194613 h 6280092"/>
                <a:gd name="connsiteX8" fmla="*/ 1002083 w 4107653"/>
                <a:gd name="connsiteY8" fmla="*/ 4008147 h 6280092"/>
                <a:gd name="connsiteX9" fmla="*/ 972318 w 4107653"/>
                <a:gd name="connsiteY9" fmla="*/ 4950657 h 6280092"/>
                <a:gd name="connsiteX10" fmla="*/ 0 w 4107653"/>
                <a:gd name="connsiteY10" fmla="*/ 6280092 h 628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7653" h="6280092">
                  <a:moveTo>
                    <a:pt x="3889270" y="0"/>
                  </a:moveTo>
                  <a:cubicBezTo>
                    <a:pt x="3962855" y="109959"/>
                    <a:pt x="4036441" y="219919"/>
                    <a:pt x="4067859" y="307556"/>
                  </a:cubicBezTo>
                  <a:cubicBezTo>
                    <a:pt x="4099277" y="395193"/>
                    <a:pt x="4134002" y="431570"/>
                    <a:pt x="4077780" y="525821"/>
                  </a:cubicBezTo>
                  <a:cubicBezTo>
                    <a:pt x="4021558" y="620072"/>
                    <a:pt x="3890923" y="744087"/>
                    <a:pt x="3730524" y="873062"/>
                  </a:cubicBezTo>
                  <a:cubicBezTo>
                    <a:pt x="3570125" y="1002037"/>
                    <a:pt x="3216255" y="1144240"/>
                    <a:pt x="3115385" y="1299671"/>
                  </a:cubicBezTo>
                  <a:cubicBezTo>
                    <a:pt x="3014515" y="1455102"/>
                    <a:pt x="3399804" y="1622110"/>
                    <a:pt x="3125306" y="1805651"/>
                  </a:cubicBezTo>
                  <a:cubicBezTo>
                    <a:pt x="2850808" y="1989193"/>
                    <a:pt x="1734628" y="2169426"/>
                    <a:pt x="1468398" y="2400920"/>
                  </a:cubicBezTo>
                  <a:cubicBezTo>
                    <a:pt x="1202168" y="2632414"/>
                    <a:pt x="1605647" y="2926742"/>
                    <a:pt x="1527928" y="3194613"/>
                  </a:cubicBezTo>
                  <a:cubicBezTo>
                    <a:pt x="1450209" y="3462484"/>
                    <a:pt x="1094685" y="3715473"/>
                    <a:pt x="1002083" y="4008147"/>
                  </a:cubicBezTo>
                  <a:cubicBezTo>
                    <a:pt x="909481" y="4300821"/>
                    <a:pt x="1139332" y="4572000"/>
                    <a:pt x="972318" y="4950657"/>
                  </a:cubicBezTo>
                  <a:cubicBezTo>
                    <a:pt x="805304" y="5329314"/>
                    <a:pt x="0" y="6280092"/>
                    <a:pt x="0" y="6280092"/>
                  </a:cubicBezTo>
                </a:path>
              </a:pathLst>
            </a:custGeom>
            <a:ln w="57150" cmpd="sng">
              <a:gradFill flip="none" rotWithShape="1">
                <a:gsLst>
                  <a:gs pos="0">
                    <a:schemeClr val="bg1"/>
                  </a:gs>
                  <a:gs pos="100000">
                    <a:srgbClr val="000000"/>
                  </a:gs>
                </a:gsLst>
                <a:lin ang="0" scaled="1"/>
                <a:tileRect/>
              </a:gradFill>
              <a:tailEnd type="arrow"/>
            </a:ln>
            <a:effectLst>
              <a:outerShdw blurRad="136525" dist="50800" dir="2700000" algn="tl" rotWithShape="0">
                <a:schemeClr val="tx1"/>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15" name="Title 1"/>
          <p:cNvSpPr>
            <a:spLocks noGrp="1"/>
          </p:cNvSpPr>
          <p:nvPr>
            <p:ph type="title"/>
          </p:nvPr>
        </p:nvSpPr>
        <p:spPr>
          <a:xfrm>
            <a:off x="457200" y="274638"/>
            <a:ext cx="4257694" cy="1923166"/>
          </a:xfrm>
        </p:spPr>
        <p:txBody>
          <a:bodyPr>
            <a:normAutofit/>
          </a:bodyPr>
          <a:lstStyle/>
          <a:p>
            <a:r>
              <a:rPr lang="en-US" sz="3600" dirty="0" smtClean="0"/>
              <a:t>Hierarchical contribution model</a:t>
            </a:r>
            <a:endParaRPr lang="en-US" sz="3600" dirty="0"/>
          </a:p>
        </p:txBody>
      </p:sp>
      <p:sp>
        <p:nvSpPr>
          <p:cNvPr id="16" name="Rectangle 15"/>
          <p:cNvSpPr/>
          <p:nvPr/>
        </p:nvSpPr>
        <p:spPr>
          <a:xfrm>
            <a:off x="7232851" y="1180617"/>
            <a:ext cx="1379103" cy="18850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p:cNvSpPr txBox="1"/>
          <p:nvPr/>
        </p:nvSpPr>
        <p:spPr>
          <a:xfrm>
            <a:off x="7232851" y="3065638"/>
            <a:ext cx="1379103" cy="646331"/>
          </a:xfrm>
          <a:prstGeom prst="rect">
            <a:avLst/>
          </a:prstGeom>
          <a:noFill/>
        </p:spPr>
        <p:txBody>
          <a:bodyPr wrap="square" rtlCol="0">
            <a:spAutoFit/>
          </a:bodyPr>
          <a:lstStyle/>
          <a:p>
            <a:r>
              <a:rPr lang="en-US" sz="1200" dirty="0" smtClean="0"/>
              <a:t>White canvas: every sketch’s parent</a:t>
            </a:r>
            <a:endParaRPr lang="en-US" sz="1200" dirty="0"/>
          </a:p>
        </p:txBody>
      </p:sp>
    </p:spTree>
    <p:extLst>
      <p:ext uri="{BB962C8B-B14F-4D97-AF65-F5344CB8AC3E}">
        <p14:creationId xmlns:p14="http://schemas.microsoft.com/office/powerpoint/2010/main" val="278257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err="1" smtClean="0"/>
              <a:t>kathleen.tuite@gmail.com</a:t>
            </a:r>
            <a:r>
              <a:rPr lang="en-US" dirty="0" smtClean="0"/>
              <a:t>  </a:t>
            </a:r>
            <a:r>
              <a:rPr lang="en-US" dirty="0" smtClean="0">
                <a:solidFill>
                  <a:schemeClr val="accent1"/>
                </a:solidFill>
              </a:rPr>
              <a:t>@</a:t>
            </a:r>
            <a:r>
              <a:rPr lang="en-US" dirty="0" err="1" smtClean="0">
                <a:solidFill>
                  <a:schemeClr val="accent1"/>
                </a:solidFill>
              </a:rPr>
              <a:t>kaflurbaleen</a:t>
            </a:r>
            <a:endParaRPr lang="en-US" dirty="0">
              <a:solidFill>
                <a:schemeClr val="accent1"/>
              </a:solidFill>
            </a:endParaRPr>
          </a:p>
        </p:txBody>
      </p:sp>
      <p:sp>
        <p:nvSpPr>
          <p:cNvPr id="5" name="Slide Number Placeholder 4"/>
          <p:cNvSpPr>
            <a:spLocks noGrp="1"/>
          </p:cNvSpPr>
          <p:nvPr>
            <p:ph type="sldNum" sz="quarter" idx="12"/>
          </p:nvPr>
        </p:nvSpPr>
        <p:spPr/>
        <p:txBody>
          <a:bodyPr/>
          <a:lstStyle/>
          <a:p>
            <a:fld id="{D38FA643-5755-7F46-B633-9BCEA716DB1D}" type="slidenum">
              <a:rPr lang="en-US" smtClean="0"/>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61" y="357043"/>
            <a:ext cx="1902753" cy="19331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210" y="311552"/>
            <a:ext cx="2609122" cy="24909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332" y="336007"/>
            <a:ext cx="3699703" cy="2466468"/>
          </a:xfrm>
          <a:prstGeom prst="rect">
            <a:avLst/>
          </a:prstGeom>
        </p:spPr>
      </p:pic>
      <p:pic>
        <p:nvPicPr>
          <p:cNvPr id="9" name="Picture 8" descr="Screen shot 2012-07-24 at 1.51.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761" y="2728893"/>
            <a:ext cx="4477642" cy="362745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248" y="1772783"/>
            <a:ext cx="3285842" cy="438112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7948" y="3236127"/>
            <a:ext cx="2498964" cy="333195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557" y="857209"/>
            <a:ext cx="3614169" cy="268171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113" y="3868136"/>
            <a:ext cx="3436059" cy="2577044"/>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9583" y="1949410"/>
            <a:ext cx="2119349" cy="3179024"/>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82678" y="1307778"/>
            <a:ext cx="4685849" cy="2683257"/>
          </a:xfrm>
          <a:prstGeom prst="rect">
            <a:avLst/>
          </a:prstGeom>
        </p:spPr>
      </p:pic>
    </p:spTree>
    <p:extLst>
      <p:ext uri="{BB962C8B-B14F-4D97-AF65-F5344CB8AC3E}">
        <p14:creationId xmlns:p14="http://schemas.microsoft.com/office/powerpoint/2010/main" val="2618460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2361761"/>
            <a:ext cx="2623231" cy="1475567"/>
          </a:xfrm>
          <a:prstGeom prst="rect">
            <a:avLst/>
          </a:prstGeom>
        </p:spPr>
      </p:pic>
      <p:pic>
        <p:nvPicPr>
          <p:cNvPr id="19" name="Picture 18"/>
          <p:cNvPicPr>
            <a:picLocks noChangeAspect="1"/>
          </p:cNvPicPr>
          <p:nvPr/>
        </p:nvPicPr>
        <p:blipFill>
          <a:blip r:embed="rId4"/>
          <a:stretch>
            <a:fillRect/>
          </a:stretch>
        </p:blipFill>
        <p:spPr>
          <a:xfrm>
            <a:off x="2907648" y="2361761"/>
            <a:ext cx="2101519" cy="2101519"/>
          </a:xfrm>
          <a:prstGeom prst="rect">
            <a:avLst/>
          </a:prstGeom>
        </p:spPr>
      </p:pic>
      <p:pic>
        <p:nvPicPr>
          <p:cNvPr id="18" name="Picture 17" descr="Screen shot 2012-10-05 at 3.40.0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779" y="2965183"/>
            <a:ext cx="3063876" cy="2599345"/>
          </a:xfrm>
          <a:prstGeom prst="rect">
            <a:avLst/>
          </a:prstGeom>
        </p:spPr>
      </p:pic>
      <p:pic>
        <p:nvPicPr>
          <p:cNvPr id="20" name="Picture 19"/>
          <p:cNvPicPr>
            <a:picLocks noChangeAspect="1"/>
          </p:cNvPicPr>
          <p:nvPr/>
        </p:nvPicPr>
        <p:blipFill>
          <a:blip r:embed="rId6"/>
          <a:stretch>
            <a:fillRect/>
          </a:stretch>
        </p:blipFill>
        <p:spPr>
          <a:xfrm>
            <a:off x="5786521" y="1344313"/>
            <a:ext cx="2323205" cy="3484807"/>
          </a:xfrm>
          <a:prstGeom prst="rect">
            <a:avLst/>
          </a:prstGeom>
          <a:ln>
            <a:solidFill>
              <a:srgbClr val="000000"/>
            </a:solidFill>
          </a:ln>
        </p:spPr>
      </p:pic>
      <p:pic>
        <p:nvPicPr>
          <p:cNvPr id="21" name="Picture 20" descr="Screen shot 2012-10-05 at 9.15.0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167" y="4967630"/>
            <a:ext cx="3973571" cy="825085"/>
          </a:xfrm>
          <a:prstGeom prst="rect">
            <a:avLst/>
          </a:prstGeom>
        </p:spPr>
      </p:pic>
      <p:sp>
        <p:nvSpPr>
          <p:cNvPr id="24" name="TextBox 23"/>
          <p:cNvSpPr txBox="1"/>
          <p:nvPr/>
        </p:nvSpPr>
        <p:spPr>
          <a:xfrm>
            <a:off x="5863669" y="5844004"/>
            <a:ext cx="2246057" cy="307777"/>
          </a:xfrm>
          <a:prstGeom prst="rect">
            <a:avLst/>
          </a:prstGeom>
          <a:noFill/>
        </p:spPr>
        <p:txBody>
          <a:bodyPr wrap="square" rtlCol="0">
            <a:spAutoFit/>
          </a:bodyPr>
          <a:lstStyle/>
          <a:p>
            <a:pPr algn="ctr"/>
            <a:r>
              <a:rPr lang="en-US" sz="1400" b="1" dirty="0" smtClean="0"/>
              <a:t>Sketch-a-bit is minimal</a:t>
            </a:r>
          </a:p>
        </p:txBody>
      </p:sp>
      <p:sp>
        <p:nvSpPr>
          <p:cNvPr id="25" name="Title 1"/>
          <p:cNvSpPr>
            <a:spLocks noGrp="1"/>
          </p:cNvSpPr>
          <p:nvPr>
            <p:ph type="title"/>
          </p:nvPr>
        </p:nvSpPr>
        <p:spPr>
          <a:xfrm>
            <a:off x="457200" y="274638"/>
            <a:ext cx="4257694" cy="1923166"/>
          </a:xfrm>
        </p:spPr>
        <p:txBody>
          <a:bodyPr>
            <a:normAutofit/>
          </a:bodyPr>
          <a:lstStyle/>
          <a:p>
            <a:r>
              <a:rPr lang="en-US" sz="3600" dirty="0" smtClean="0"/>
              <a:t>Hierarchical contribution model</a:t>
            </a:r>
            <a:endParaRPr lang="en-US" sz="3600" dirty="0"/>
          </a:p>
        </p:txBody>
      </p:sp>
    </p:spTree>
    <p:extLst>
      <p:ext uri="{BB962C8B-B14F-4D97-AF65-F5344CB8AC3E}">
        <p14:creationId xmlns:p14="http://schemas.microsoft.com/office/powerpoint/2010/main" val="3771228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Design choices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81320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pic>
        <p:nvPicPr>
          <p:cNvPr id="4" name="Picture 3" descr="TnqOa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007" y="1909305"/>
            <a:ext cx="2539793" cy="3809690"/>
          </a:xfrm>
          <a:prstGeom prst="rect">
            <a:avLst/>
          </a:prstGeom>
          <a:ln>
            <a:solidFill>
              <a:schemeClr val="tx1"/>
            </a:solidFill>
          </a:ln>
        </p:spPr>
      </p:pic>
      <p:pic>
        <p:nvPicPr>
          <p:cNvPr id="5" name="Picture 4" descr="s5iC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909305"/>
            <a:ext cx="2539793" cy="3809690"/>
          </a:xfrm>
          <a:prstGeom prst="rect">
            <a:avLst/>
          </a:prstGeom>
          <a:ln>
            <a:solidFill>
              <a:schemeClr val="tx1"/>
            </a:solidFill>
          </a:ln>
        </p:spPr>
      </p:pic>
      <p:pic>
        <p:nvPicPr>
          <p:cNvPr id="6" name="Picture 5" descr="appledif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034" y="1909305"/>
            <a:ext cx="2539793" cy="3809690"/>
          </a:xfrm>
          <a:prstGeom prst="rect">
            <a:avLst/>
          </a:prstGeom>
          <a:ln>
            <a:solidFill>
              <a:schemeClr val="tx1"/>
            </a:solidFill>
          </a:ln>
        </p:spPr>
      </p:pic>
      <p:sp>
        <p:nvSpPr>
          <p:cNvPr id="7" name="TextBox 6"/>
          <p:cNvSpPr txBox="1"/>
          <p:nvPr/>
        </p:nvSpPr>
        <p:spPr>
          <a:xfrm>
            <a:off x="773885" y="1577464"/>
            <a:ext cx="1954557" cy="369332"/>
          </a:xfrm>
          <a:prstGeom prst="rect">
            <a:avLst/>
          </a:prstGeom>
          <a:noFill/>
        </p:spPr>
        <p:txBody>
          <a:bodyPr wrap="square" rtlCol="0">
            <a:spAutoFit/>
          </a:bodyPr>
          <a:lstStyle/>
          <a:p>
            <a:pPr algn="ctr"/>
            <a:r>
              <a:rPr lang="en-US" dirty="0" smtClean="0"/>
              <a:t>input</a:t>
            </a:r>
            <a:endParaRPr lang="en-US" dirty="0"/>
          </a:p>
        </p:txBody>
      </p:sp>
      <p:sp>
        <p:nvSpPr>
          <p:cNvPr id="8" name="TextBox 7"/>
          <p:cNvSpPr txBox="1"/>
          <p:nvPr/>
        </p:nvSpPr>
        <p:spPr>
          <a:xfrm>
            <a:off x="3605118" y="1577464"/>
            <a:ext cx="1954557" cy="369332"/>
          </a:xfrm>
          <a:prstGeom prst="rect">
            <a:avLst/>
          </a:prstGeom>
          <a:noFill/>
        </p:spPr>
        <p:txBody>
          <a:bodyPr wrap="square" rtlCol="0">
            <a:spAutoFit/>
          </a:bodyPr>
          <a:lstStyle/>
          <a:p>
            <a:pPr algn="ctr"/>
            <a:r>
              <a:rPr lang="en-US" dirty="0" smtClean="0"/>
              <a:t>difference</a:t>
            </a:r>
            <a:endParaRPr lang="en-US" dirty="0"/>
          </a:p>
        </p:txBody>
      </p:sp>
      <p:sp>
        <p:nvSpPr>
          <p:cNvPr id="9" name="TextBox 8"/>
          <p:cNvSpPr txBox="1"/>
          <p:nvPr/>
        </p:nvSpPr>
        <p:spPr>
          <a:xfrm>
            <a:off x="6432777" y="1577464"/>
            <a:ext cx="1954557" cy="369332"/>
          </a:xfrm>
          <a:prstGeom prst="rect">
            <a:avLst/>
          </a:prstGeom>
          <a:noFill/>
        </p:spPr>
        <p:txBody>
          <a:bodyPr wrap="square" rtlCol="0">
            <a:spAutoFit/>
          </a:bodyPr>
          <a:lstStyle/>
          <a:p>
            <a:pPr algn="ctr"/>
            <a:r>
              <a:rPr lang="en-US" dirty="0" smtClean="0"/>
              <a:t>output</a:t>
            </a:r>
            <a:endParaRPr lang="en-US" dirty="0"/>
          </a:p>
        </p:txBody>
      </p:sp>
      <p:sp>
        <p:nvSpPr>
          <p:cNvPr id="10" name="TextBox 9"/>
          <p:cNvSpPr txBox="1"/>
          <p:nvPr/>
        </p:nvSpPr>
        <p:spPr>
          <a:xfrm>
            <a:off x="2182753" y="6121354"/>
            <a:ext cx="4782214" cy="369332"/>
          </a:xfrm>
          <a:prstGeom prst="rect">
            <a:avLst/>
          </a:prstGeom>
          <a:noFill/>
        </p:spPr>
        <p:txBody>
          <a:bodyPr wrap="square" rtlCol="0">
            <a:spAutoFit/>
          </a:bodyPr>
          <a:lstStyle/>
          <a:p>
            <a:pPr algn="ctr"/>
            <a:r>
              <a:rPr lang="en-US" dirty="0"/>
              <a:t>d</a:t>
            </a:r>
            <a:r>
              <a:rPr lang="en-US" dirty="0" smtClean="0"/>
              <a:t>ifferent pixels drawn by different people</a:t>
            </a:r>
            <a:endParaRPr lang="en-US" dirty="0"/>
          </a:p>
        </p:txBody>
      </p:sp>
    </p:spTree>
    <p:extLst>
      <p:ext uri="{BB962C8B-B14F-4D97-AF65-F5344CB8AC3E}">
        <p14:creationId xmlns:p14="http://schemas.microsoft.com/office/powerpoint/2010/main" val="259528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a:t>
            </a:r>
            <a:endParaRPr lang="en-US" dirty="0"/>
          </a:p>
        </p:txBody>
      </p:sp>
      <p:sp>
        <p:nvSpPr>
          <p:cNvPr id="3" name="Content Placeholder 2"/>
          <p:cNvSpPr>
            <a:spLocks noGrp="1"/>
          </p:cNvSpPr>
          <p:nvPr>
            <p:ph idx="1"/>
          </p:nvPr>
        </p:nvSpPr>
        <p:spPr/>
        <p:txBody>
          <a:bodyPr>
            <a:normAutofit/>
          </a:bodyPr>
          <a:lstStyle/>
          <a:p>
            <a:r>
              <a:rPr lang="en-US" dirty="0" smtClean="0"/>
              <a:t>No accounts, signups, logins</a:t>
            </a:r>
          </a:p>
          <a:p>
            <a:r>
              <a:rPr lang="en-US" dirty="0" smtClean="0"/>
              <a:t>No tracking your drawings</a:t>
            </a:r>
          </a:p>
          <a:p>
            <a:r>
              <a:rPr lang="en-US" dirty="0" smtClean="0"/>
              <a:t>No identifying the best/worst artists</a:t>
            </a:r>
          </a:p>
          <a:p>
            <a:r>
              <a:rPr lang="en-US" dirty="0" smtClean="0"/>
              <a:t>No credit, reputation</a:t>
            </a:r>
          </a:p>
          <a:p>
            <a:r>
              <a:rPr lang="en-US" dirty="0" smtClean="0"/>
              <a:t>No way to find out </a:t>
            </a:r>
            <a:r>
              <a:rPr lang="en-US" b="1" i="1" dirty="0" smtClean="0"/>
              <a:t>who</a:t>
            </a:r>
            <a:r>
              <a:rPr lang="en-US" dirty="0" smtClean="0"/>
              <a:t> or </a:t>
            </a:r>
            <a:r>
              <a:rPr lang="en-US" b="1" i="1" dirty="0" smtClean="0"/>
              <a:t>why?</a:t>
            </a:r>
          </a:p>
          <a:p>
            <a:endParaRPr lang="en-US" dirty="0"/>
          </a:p>
        </p:txBody>
      </p:sp>
      <p:grpSp>
        <p:nvGrpSpPr>
          <p:cNvPr id="11" name="Group 10"/>
          <p:cNvGrpSpPr/>
          <p:nvPr/>
        </p:nvGrpSpPr>
        <p:grpSpPr>
          <a:xfrm>
            <a:off x="457200" y="5189424"/>
            <a:ext cx="8229600" cy="1440976"/>
            <a:chOff x="457200" y="5189424"/>
            <a:chExt cx="8229600" cy="1440976"/>
          </a:xfrm>
        </p:grpSpPr>
        <p:pic>
          <p:nvPicPr>
            <p:cNvPr id="4" name="Picture 3"/>
            <p:cNvPicPr>
              <a:picLocks noChangeAspect="1"/>
            </p:cNvPicPr>
            <p:nvPr/>
          </p:nvPicPr>
          <p:blipFill>
            <a:blip r:embed="rId3"/>
            <a:stretch>
              <a:fillRect/>
            </a:stretch>
          </p:blipFill>
          <p:spPr>
            <a:xfrm rot="16200000">
              <a:off x="815911" y="4833780"/>
              <a:ext cx="1434843" cy="2152265"/>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2664770" y="5192490"/>
              <a:ext cx="956562" cy="1434844"/>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3676637" y="5189424"/>
              <a:ext cx="958606" cy="1437909"/>
            </a:xfrm>
            <a:prstGeom prst="rect">
              <a:avLst/>
            </a:prstGeom>
            <a:ln>
              <a:solidFill>
                <a:srgbClr val="000000"/>
              </a:solidFill>
            </a:ln>
          </p:spPr>
        </p:pic>
        <p:pic>
          <p:nvPicPr>
            <p:cNvPr id="7" name="Picture 6"/>
            <p:cNvPicPr>
              <a:picLocks noChangeAspect="1"/>
            </p:cNvPicPr>
            <p:nvPr/>
          </p:nvPicPr>
          <p:blipFill>
            <a:blip r:embed="rId6"/>
            <a:stretch>
              <a:fillRect/>
            </a:stretch>
          </p:blipFill>
          <p:spPr>
            <a:xfrm>
              <a:off x="4690548" y="5192491"/>
              <a:ext cx="956562" cy="1434843"/>
            </a:xfrm>
            <a:prstGeom prst="rect">
              <a:avLst/>
            </a:prstGeom>
            <a:ln>
              <a:solidFill>
                <a:srgbClr val="000000"/>
              </a:solidFill>
            </a:ln>
          </p:spPr>
        </p:pic>
        <p:pic>
          <p:nvPicPr>
            <p:cNvPr id="8" name="Picture 7"/>
            <p:cNvPicPr>
              <a:picLocks noChangeAspect="1"/>
            </p:cNvPicPr>
            <p:nvPr/>
          </p:nvPicPr>
          <p:blipFill>
            <a:blip r:embed="rId7"/>
            <a:stretch>
              <a:fillRect/>
            </a:stretch>
          </p:blipFill>
          <p:spPr>
            <a:xfrm>
              <a:off x="5702415" y="5192491"/>
              <a:ext cx="956562" cy="1434843"/>
            </a:xfrm>
            <a:prstGeom prst="rect">
              <a:avLst/>
            </a:prstGeom>
            <a:ln>
              <a:solidFill>
                <a:srgbClr val="000000"/>
              </a:solidFill>
            </a:ln>
          </p:spPr>
        </p:pic>
        <p:pic>
          <p:nvPicPr>
            <p:cNvPr id="9" name="Picture 8"/>
            <p:cNvPicPr>
              <a:picLocks noChangeAspect="1"/>
            </p:cNvPicPr>
            <p:nvPr/>
          </p:nvPicPr>
          <p:blipFill>
            <a:blip r:embed="rId8"/>
            <a:stretch>
              <a:fillRect/>
            </a:stretch>
          </p:blipFill>
          <p:spPr>
            <a:xfrm>
              <a:off x="6714282" y="5189424"/>
              <a:ext cx="958607" cy="1437910"/>
            </a:xfrm>
            <a:prstGeom prst="rect">
              <a:avLst/>
            </a:prstGeom>
            <a:ln>
              <a:solidFill>
                <a:srgbClr val="000000"/>
              </a:solidFill>
            </a:ln>
          </p:spPr>
        </p:pic>
        <p:pic>
          <p:nvPicPr>
            <p:cNvPr id="10" name="Picture 9"/>
            <p:cNvPicPr>
              <a:picLocks noChangeAspect="1"/>
            </p:cNvPicPr>
            <p:nvPr/>
          </p:nvPicPr>
          <p:blipFill>
            <a:blip r:embed="rId9"/>
            <a:stretch>
              <a:fillRect/>
            </a:stretch>
          </p:blipFill>
          <p:spPr>
            <a:xfrm>
              <a:off x="7728194" y="5192491"/>
              <a:ext cx="958606" cy="1437909"/>
            </a:xfrm>
            <a:prstGeom prst="rect">
              <a:avLst/>
            </a:prstGeom>
            <a:ln>
              <a:solidFill>
                <a:srgbClr val="000000"/>
              </a:solidFill>
            </a:ln>
          </p:spPr>
        </p:pic>
      </p:grpSp>
    </p:spTree>
    <p:extLst>
      <p:ext uri="{BB962C8B-B14F-4D97-AF65-F5344CB8AC3E}">
        <p14:creationId xmlns:p14="http://schemas.microsoft.com/office/powerpoint/2010/main" val="21701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 output type</a:t>
            </a:r>
            <a:endParaRPr lang="en-US" dirty="0"/>
          </a:p>
        </p:txBody>
      </p:sp>
      <p:pic>
        <p:nvPicPr>
          <p:cNvPr id="3" name="Picture 2"/>
          <p:cNvPicPr>
            <a:picLocks noChangeAspect="1"/>
          </p:cNvPicPr>
          <p:nvPr/>
        </p:nvPicPr>
        <p:blipFill>
          <a:blip r:embed="rId3"/>
          <a:stretch>
            <a:fillRect/>
          </a:stretch>
        </p:blipFill>
        <p:spPr>
          <a:xfrm>
            <a:off x="1292560" y="2016340"/>
            <a:ext cx="1220356" cy="1830535"/>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3128055" y="1679259"/>
            <a:ext cx="2888823" cy="2217172"/>
          </a:xfrm>
          <a:prstGeom prst="rect">
            <a:avLst/>
          </a:prstGeom>
        </p:spPr>
      </p:pic>
      <p:pic>
        <p:nvPicPr>
          <p:cNvPr id="6" name="Picture 5"/>
          <p:cNvPicPr>
            <a:picLocks noChangeAspect="1"/>
          </p:cNvPicPr>
          <p:nvPr/>
        </p:nvPicPr>
        <p:blipFill>
          <a:blip r:embed="rId5"/>
          <a:stretch>
            <a:fillRect/>
          </a:stretch>
        </p:blipFill>
        <p:spPr>
          <a:xfrm>
            <a:off x="6549975" y="2066134"/>
            <a:ext cx="1187162" cy="1780741"/>
          </a:xfrm>
          <a:prstGeom prst="rect">
            <a:avLst/>
          </a:prstGeom>
          <a:ln>
            <a:solidFill>
              <a:srgbClr val="000000"/>
            </a:solidFill>
          </a:ln>
        </p:spPr>
      </p:pic>
      <p:sp>
        <p:nvSpPr>
          <p:cNvPr id="7" name="Right Arrow 6"/>
          <p:cNvSpPr/>
          <p:nvPr/>
        </p:nvSpPr>
        <p:spPr>
          <a:xfrm>
            <a:off x="2820485" y="2787845"/>
            <a:ext cx="446473" cy="16866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ight Arrow 7"/>
          <p:cNvSpPr/>
          <p:nvPr/>
        </p:nvSpPr>
        <p:spPr>
          <a:xfrm>
            <a:off x="5853171" y="2787845"/>
            <a:ext cx="446473" cy="16866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Curved Left Arrow 8"/>
          <p:cNvSpPr/>
          <p:nvPr/>
        </p:nvSpPr>
        <p:spPr>
          <a:xfrm rot="5400000">
            <a:off x="4060687" y="2103167"/>
            <a:ext cx="843336" cy="5308059"/>
          </a:xfrm>
          <a:prstGeom prst="curvedLeftArrow">
            <a:avLst>
              <a:gd name="adj1" fmla="val 16736"/>
              <a:gd name="adj2" fmla="val 50336"/>
              <a:gd name="adj3" fmla="val 20295"/>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grpSp>
        <p:nvGrpSpPr>
          <p:cNvPr id="30" name="Group 29"/>
          <p:cNvGrpSpPr/>
          <p:nvPr/>
        </p:nvGrpSpPr>
        <p:grpSpPr>
          <a:xfrm>
            <a:off x="215808" y="5660845"/>
            <a:ext cx="8640001" cy="963430"/>
            <a:chOff x="215808" y="5660845"/>
            <a:chExt cx="8640001" cy="963430"/>
          </a:xfrm>
        </p:grpSpPr>
        <p:pic>
          <p:nvPicPr>
            <p:cNvPr id="11" name="Picture 10"/>
            <p:cNvPicPr>
              <a:picLocks noChangeAspect="1"/>
            </p:cNvPicPr>
            <p:nvPr/>
          </p:nvPicPr>
          <p:blipFill>
            <a:blip r:embed="rId3"/>
            <a:stretch>
              <a:fillRect/>
            </a:stretch>
          </p:blipFill>
          <p:spPr>
            <a:xfrm>
              <a:off x="662054" y="5678515"/>
              <a:ext cx="630506" cy="945760"/>
            </a:xfrm>
            <a:prstGeom prst="rect">
              <a:avLst/>
            </a:prstGeom>
            <a:ln>
              <a:solidFill>
                <a:srgbClr val="000000"/>
              </a:solidFill>
            </a:ln>
          </p:spPr>
        </p:pic>
        <p:pic>
          <p:nvPicPr>
            <p:cNvPr id="13" name="Picture 12"/>
            <p:cNvPicPr>
              <a:picLocks noChangeAspect="1"/>
            </p:cNvPicPr>
            <p:nvPr/>
          </p:nvPicPr>
          <p:blipFill>
            <a:blip r:embed="rId5"/>
            <a:stretch>
              <a:fillRect/>
            </a:stretch>
          </p:blipFill>
          <p:spPr>
            <a:xfrm>
              <a:off x="3018326" y="5704241"/>
              <a:ext cx="613356" cy="920034"/>
            </a:xfrm>
            <a:prstGeom prst="rect">
              <a:avLst/>
            </a:prstGeom>
            <a:ln>
              <a:solidFill>
                <a:srgbClr val="000000"/>
              </a:solidFill>
            </a:ln>
          </p:spPr>
        </p:pic>
        <p:pic>
          <p:nvPicPr>
            <p:cNvPr id="12" name="Picture 11"/>
            <p:cNvPicPr>
              <a:picLocks noChangeAspect="1"/>
            </p:cNvPicPr>
            <p:nvPr/>
          </p:nvPicPr>
          <p:blipFill>
            <a:blip r:embed="rId4"/>
            <a:stretch>
              <a:fillRect/>
            </a:stretch>
          </p:blipFill>
          <p:spPr>
            <a:xfrm>
              <a:off x="1670850" y="5767483"/>
              <a:ext cx="1033941" cy="793551"/>
            </a:xfrm>
            <a:prstGeom prst="rect">
              <a:avLst/>
            </a:prstGeom>
          </p:spPr>
        </p:pic>
        <p:sp>
          <p:nvSpPr>
            <p:cNvPr id="14" name="Right Arrow 13"/>
            <p:cNvSpPr/>
            <p:nvPr/>
          </p:nvSpPr>
          <p:spPr>
            <a:xfrm>
              <a:off x="1451468"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ight Arrow 14"/>
            <p:cNvSpPr/>
            <p:nvPr/>
          </p:nvSpPr>
          <p:spPr>
            <a:xfrm>
              <a:off x="2658318"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stretch>
              <a:fillRect/>
            </a:stretch>
          </p:blipFill>
          <p:spPr>
            <a:xfrm>
              <a:off x="5427726" y="5678825"/>
              <a:ext cx="630299" cy="945449"/>
            </a:xfrm>
            <a:prstGeom prst="rect">
              <a:avLst/>
            </a:prstGeom>
            <a:ln>
              <a:solidFill>
                <a:srgbClr val="000000"/>
              </a:solidFill>
            </a:ln>
          </p:spPr>
        </p:pic>
        <p:pic>
          <p:nvPicPr>
            <p:cNvPr id="18" name="Picture 17"/>
            <p:cNvPicPr>
              <a:picLocks noChangeAspect="1"/>
            </p:cNvPicPr>
            <p:nvPr/>
          </p:nvPicPr>
          <p:blipFill>
            <a:blip r:embed="rId7"/>
            <a:stretch>
              <a:fillRect/>
            </a:stretch>
          </p:blipFill>
          <p:spPr>
            <a:xfrm>
              <a:off x="7790809" y="5660845"/>
              <a:ext cx="642286" cy="963429"/>
            </a:xfrm>
            <a:prstGeom prst="rect">
              <a:avLst/>
            </a:prstGeom>
            <a:ln>
              <a:solidFill>
                <a:srgbClr val="000000"/>
              </a:solidFill>
            </a:ln>
          </p:spPr>
        </p:pic>
        <p:pic>
          <p:nvPicPr>
            <p:cNvPr id="21" name="Picture 20"/>
            <p:cNvPicPr>
              <a:picLocks noChangeAspect="1"/>
            </p:cNvPicPr>
            <p:nvPr/>
          </p:nvPicPr>
          <p:blipFill>
            <a:blip r:embed="rId4"/>
            <a:stretch>
              <a:fillRect/>
            </a:stretch>
          </p:blipFill>
          <p:spPr>
            <a:xfrm>
              <a:off x="4086590" y="5767483"/>
              <a:ext cx="1033941" cy="793551"/>
            </a:xfrm>
            <a:prstGeom prst="rect">
              <a:avLst/>
            </a:prstGeom>
          </p:spPr>
        </p:pic>
        <p:sp>
          <p:nvSpPr>
            <p:cNvPr id="22" name="Right Arrow 21"/>
            <p:cNvSpPr/>
            <p:nvPr/>
          </p:nvSpPr>
          <p:spPr>
            <a:xfrm>
              <a:off x="3867208"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ight Arrow 22"/>
            <p:cNvSpPr/>
            <p:nvPr/>
          </p:nvSpPr>
          <p:spPr>
            <a:xfrm>
              <a:off x="5074058"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a:stretch>
              <a:fillRect/>
            </a:stretch>
          </p:blipFill>
          <p:spPr>
            <a:xfrm>
              <a:off x="6441114" y="5767483"/>
              <a:ext cx="1033941" cy="793551"/>
            </a:xfrm>
            <a:prstGeom prst="rect">
              <a:avLst/>
            </a:prstGeom>
          </p:spPr>
        </p:pic>
        <p:sp>
          <p:nvSpPr>
            <p:cNvPr id="26" name="Right Arrow 25"/>
            <p:cNvSpPr/>
            <p:nvPr/>
          </p:nvSpPr>
          <p:spPr>
            <a:xfrm>
              <a:off x="6221732"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Right Arrow 26"/>
            <p:cNvSpPr/>
            <p:nvPr/>
          </p:nvSpPr>
          <p:spPr>
            <a:xfrm>
              <a:off x="7428582"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Right Arrow 27"/>
            <p:cNvSpPr/>
            <p:nvPr/>
          </p:nvSpPr>
          <p:spPr>
            <a:xfrm>
              <a:off x="8625135"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Right Arrow 28"/>
            <p:cNvSpPr/>
            <p:nvPr/>
          </p:nvSpPr>
          <p:spPr>
            <a:xfrm>
              <a:off x="215808" y="6077119"/>
              <a:ext cx="230674" cy="8713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5366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Ecosystem of Sketches</a:t>
            </a:r>
            <a:endParaRPr lang="en-US" dirty="0"/>
          </a:p>
        </p:txBody>
      </p:sp>
      <p:sp>
        <p:nvSpPr>
          <p:cNvPr id="5" name="Text Placeholder 4"/>
          <p:cNvSpPr>
            <a:spLocks noGrp="1"/>
          </p:cNvSpPr>
          <p:nvPr>
            <p:ph type="body" idx="1"/>
          </p:nvPr>
        </p:nvSpPr>
        <p:spPr/>
        <p:txBody>
          <a:bodyPr/>
          <a:lstStyle/>
          <a:p>
            <a:r>
              <a:rPr lang="en-US" dirty="0" smtClean="0"/>
              <a:t>Can’t study the humans? We’ll study this instead:</a:t>
            </a:r>
            <a:endParaRPr lang="en-US" dirty="0"/>
          </a:p>
        </p:txBody>
      </p:sp>
    </p:spTree>
    <p:extLst>
      <p:ext uri="{BB962C8B-B14F-4D97-AF65-F5344CB8AC3E}">
        <p14:creationId xmlns:p14="http://schemas.microsoft.com/office/powerpoint/2010/main" val="23932463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Remixing behavior</a:t>
            </a:r>
            <a:endParaRPr lang="en-US" dirty="0"/>
          </a:p>
        </p:txBody>
      </p:sp>
      <p:sp>
        <p:nvSpPr>
          <p:cNvPr id="3" name="Content Placeholder 2"/>
          <p:cNvSpPr>
            <a:spLocks noGrp="1"/>
          </p:cNvSpPr>
          <p:nvPr>
            <p:ph idx="1"/>
          </p:nvPr>
        </p:nvSpPr>
        <p:spPr/>
        <p:txBody>
          <a:bodyPr>
            <a:normAutofit fontScale="92500" lnSpcReduction="20000"/>
          </a:bodyPr>
          <a:lstStyle/>
          <a:p>
            <a:r>
              <a:rPr lang="en-US" dirty="0"/>
              <a:t>25% </a:t>
            </a:r>
            <a:r>
              <a:rPr lang="en-US" dirty="0" smtClean="0"/>
              <a:t>	adding</a:t>
            </a:r>
            <a:r>
              <a:rPr lang="en-US" dirty="0"/>
              <a:t>/removing/changing </a:t>
            </a:r>
            <a:r>
              <a:rPr lang="en-US" dirty="0" smtClean="0"/>
              <a:t>detail </a:t>
            </a:r>
          </a:p>
          <a:p>
            <a:r>
              <a:rPr lang="en-US" dirty="0" smtClean="0"/>
              <a:t>20</a:t>
            </a:r>
            <a:r>
              <a:rPr lang="en-US" dirty="0"/>
              <a:t>% </a:t>
            </a:r>
            <a:r>
              <a:rPr lang="en-US" dirty="0" smtClean="0"/>
              <a:t>	duplicating</a:t>
            </a:r>
          </a:p>
          <a:p>
            <a:r>
              <a:rPr lang="en-US" dirty="0" smtClean="0"/>
              <a:t>17</a:t>
            </a:r>
            <a:r>
              <a:rPr lang="en-US" dirty="0"/>
              <a:t>% </a:t>
            </a:r>
            <a:r>
              <a:rPr lang="en-US" dirty="0" smtClean="0"/>
              <a:t>	unrelated </a:t>
            </a:r>
            <a:r>
              <a:rPr lang="en-US" dirty="0"/>
              <a:t>new </a:t>
            </a:r>
            <a:r>
              <a:rPr lang="en-US" dirty="0" smtClean="0"/>
              <a:t>image </a:t>
            </a:r>
          </a:p>
          <a:p>
            <a:r>
              <a:rPr lang="en-US" dirty="0" smtClean="0"/>
              <a:t>13%	refining</a:t>
            </a:r>
          </a:p>
          <a:p>
            <a:r>
              <a:rPr lang="en-US" dirty="0" smtClean="0"/>
              <a:t>9</a:t>
            </a:r>
            <a:r>
              <a:rPr lang="en-US" dirty="0"/>
              <a:t>% </a:t>
            </a:r>
            <a:r>
              <a:rPr lang="en-US" dirty="0" smtClean="0"/>
              <a:t>	reworking</a:t>
            </a:r>
          </a:p>
          <a:p>
            <a:r>
              <a:rPr lang="en-US" dirty="0" smtClean="0"/>
              <a:t>7</a:t>
            </a:r>
            <a:r>
              <a:rPr lang="en-US" dirty="0"/>
              <a:t>% </a:t>
            </a:r>
            <a:r>
              <a:rPr lang="en-US" dirty="0" smtClean="0"/>
              <a:t>	reimagining</a:t>
            </a:r>
          </a:p>
          <a:p>
            <a:r>
              <a:rPr lang="en-US" dirty="0" smtClean="0"/>
              <a:t>6</a:t>
            </a:r>
            <a:r>
              <a:rPr lang="en-US" dirty="0"/>
              <a:t>% </a:t>
            </a:r>
            <a:r>
              <a:rPr lang="en-US" dirty="0" smtClean="0"/>
              <a:t>	new </a:t>
            </a:r>
            <a:r>
              <a:rPr lang="en-US" dirty="0"/>
              <a:t>image on blank </a:t>
            </a:r>
            <a:r>
              <a:rPr lang="en-US" dirty="0" smtClean="0"/>
              <a:t>canvas </a:t>
            </a:r>
          </a:p>
          <a:p>
            <a:r>
              <a:rPr lang="en-US" dirty="0" smtClean="0"/>
              <a:t>3</a:t>
            </a:r>
            <a:r>
              <a:rPr lang="en-US" dirty="0"/>
              <a:t>% </a:t>
            </a:r>
            <a:r>
              <a:rPr lang="en-US" dirty="0" smtClean="0"/>
              <a:t>	scribbling</a:t>
            </a:r>
          </a:p>
          <a:p>
            <a:r>
              <a:rPr lang="en-US" dirty="0" smtClean="0"/>
              <a:t>1</a:t>
            </a:r>
            <a:r>
              <a:rPr lang="en-US" dirty="0"/>
              <a:t>% </a:t>
            </a:r>
            <a:r>
              <a:rPr lang="en-US" dirty="0" smtClean="0"/>
              <a:t>	preparing </a:t>
            </a:r>
            <a:r>
              <a:rPr lang="en-US" dirty="0"/>
              <a:t>a blank </a:t>
            </a:r>
            <a:r>
              <a:rPr lang="en-US" dirty="0" smtClean="0"/>
              <a:t>canvas</a:t>
            </a:r>
            <a:endParaRPr lang="en-US" dirty="0"/>
          </a:p>
        </p:txBody>
      </p:sp>
    </p:spTree>
    <p:extLst>
      <p:ext uri="{BB962C8B-B14F-4D97-AF65-F5344CB8AC3E}">
        <p14:creationId xmlns:p14="http://schemas.microsoft.com/office/powerpoint/2010/main" val="3909871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Adding/removing/changing detail</a:t>
            </a:r>
            <a:endParaRPr lang="en-US" sz="3600" dirty="0"/>
          </a:p>
        </p:txBody>
      </p:sp>
      <p:pic>
        <p:nvPicPr>
          <p:cNvPr id="6" name="Picture 5"/>
          <p:cNvPicPr>
            <a:picLocks noChangeAspect="1"/>
          </p:cNvPicPr>
          <p:nvPr/>
        </p:nvPicPr>
        <p:blipFill>
          <a:blip r:embed="rId3"/>
          <a:stretch>
            <a:fillRect/>
          </a:stretch>
        </p:blipFill>
        <p:spPr>
          <a:xfrm>
            <a:off x="585445" y="1853290"/>
            <a:ext cx="2459437" cy="3689155"/>
          </a:xfrm>
          <a:prstGeom prst="rect">
            <a:avLst/>
          </a:prstGeom>
          <a:ln>
            <a:solidFill>
              <a:srgbClr val="000000"/>
            </a:solidFill>
          </a:ln>
        </p:spPr>
      </p:pic>
      <p:pic>
        <p:nvPicPr>
          <p:cNvPr id="7" name="Picture 6"/>
          <p:cNvPicPr>
            <a:picLocks noChangeAspect="1"/>
          </p:cNvPicPr>
          <p:nvPr/>
        </p:nvPicPr>
        <p:blipFill>
          <a:blip r:embed="rId4"/>
          <a:stretch>
            <a:fillRect/>
          </a:stretch>
        </p:blipFill>
        <p:spPr>
          <a:xfrm>
            <a:off x="3333134" y="1857252"/>
            <a:ext cx="2456795" cy="3685193"/>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6078182" y="1857252"/>
            <a:ext cx="2456795" cy="3685193"/>
          </a:xfrm>
          <a:prstGeom prst="rect">
            <a:avLst/>
          </a:prstGeom>
          <a:ln>
            <a:solidFill>
              <a:srgbClr val="000000"/>
            </a:solidFill>
          </a:ln>
        </p:spPr>
      </p:pic>
    </p:spTree>
    <p:extLst>
      <p:ext uri="{BB962C8B-B14F-4D97-AF65-F5344CB8AC3E}">
        <p14:creationId xmlns:p14="http://schemas.microsoft.com/office/powerpoint/2010/main" val="702991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Duplicating</a:t>
            </a:r>
            <a:endParaRPr lang="en-US" dirty="0"/>
          </a:p>
        </p:txBody>
      </p:sp>
      <p:pic>
        <p:nvPicPr>
          <p:cNvPr id="4" name="Picture 3"/>
          <p:cNvPicPr>
            <a:picLocks noChangeAspect="1"/>
          </p:cNvPicPr>
          <p:nvPr/>
        </p:nvPicPr>
        <p:blipFill>
          <a:blip r:embed="rId3"/>
          <a:stretch>
            <a:fillRect/>
          </a:stretch>
        </p:blipFill>
        <p:spPr>
          <a:xfrm>
            <a:off x="1768271" y="1949503"/>
            <a:ext cx="2323205" cy="3484807"/>
          </a:xfrm>
          <a:prstGeom prst="rect">
            <a:avLst/>
          </a:prstGeom>
          <a:ln>
            <a:solidFill>
              <a:srgbClr val="000000"/>
            </a:solidFill>
          </a:ln>
        </p:spPr>
      </p:pic>
      <p:pic>
        <p:nvPicPr>
          <p:cNvPr id="5" name="Picture 4"/>
          <p:cNvPicPr>
            <a:picLocks noChangeAspect="1"/>
          </p:cNvPicPr>
          <p:nvPr/>
        </p:nvPicPr>
        <p:blipFill>
          <a:blip r:embed="rId3"/>
          <a:stretch>
            <a:fillRect/>
          </a:stretch>
        </p:blipFill>
        <p:spPr>
          <a:xfrm>
            <a:off x="5072166" y="1949503"/>
            <a:ext cx="2323205" cy="3484807"/>
          </a:xfrm>
          <a:prstGeom prst="rect">
            <a:avLst/>
          </a:prstGeom>
          <a:ln>
            <a:solidFill>
              <a:srgbClr val="000000"/>
            </a:solidFill>
          </a:ln>
        </p:spPr>
      </p:pic>
      <p:sp>
        <p:nvSpPr>
          <p:cNvPr id="6" name="Right Arrow 5"/>
          <p:cNvSpPr/>
          <p:nvPr/>
        </p:nvSpPr>
        <p:spPr>
          <a:xfrm>
            <a:off x="4266291" y="3244219"/>
            <a:ext cx="684590" cy="74408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530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Drawing an unrelated picture</a:t>
            </a:r>
            <a:endParaRPr lang="en-US" dirty="0"/>
          </a:p>
        </p:txBody>
      </p:sp>
      <p:pic>
        <p:nvPicPr>
          <p:cNvPr id="4" name="Picture 3"/>
          <p:cNvPicPr>
            <a:picLocks noChangeAspect="1"/>
          </p:cNvPicPr>
          <p:nvPr/>
        </p:nvPicPr>
        <p:blipFill>
          <a:blip r:embed="rId3"/>
          <a:stretch>
            <a:fillRect/>
          </a:stretch>
        </p:blipFill>
        <p:spPr>
          <a:xfrm>
            <a:off x="668855" y="1427558"/>
            <a:ext cx="1533462" cy="2300193"/>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2361591" y="1427558"/>
            <a:ext cx="1533462" cy="2300193"/>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5203704" y="1427559"/>
            <a:ext cx="1533462" cy="2300193"/>
          </a:xfrm>
          <a:prstGeom prst="rect">
            <a:avLst/>
          </a:prstGeom>
          <a:ln>
            <a:solidFill>
              <a:srgbClr val="000000"/>
            </a:solidFill>
          </a:ln>
        </p:spPr>
      </p:pic>
      <p:pic>
        <p:nvPicPr>
          <p:cNvPr id="9" name="Picture 8"/>
          <p:cNvPicPr>
            <a:picLocks noChangeAspect="1"/>
          </p:cNvPicPr>
          <p:nvPr/>
        </p:nvPicPr>
        <p:blipFill>
          <a:blip r:embed="rId6"/>
          <a:stretch>
            <a:fillRect/>
          </a:stretch>
        </p:blipFill>
        <p:spPr>
          <a:xfrm>
            <a:off x="6921526" y="1427559"/>
            <a:ext cx="1533463" cy="2300193"/>
          </a:xfrm>
          <a:prstGeom prst="rect">
            <a:avLst/>
          </a:prstGeom>
          <a:ln>
            <a:solidFill>
              <a:srgbClr val="000000"/>
            </a:solidFill>
          </a:ln>
        </p:spPr>
      </p:pic>
      <p:pic>
        <p:nvPicPr>
          <p:cNvPr id="10" name="Picture 9"/>
          <p:cNvPicPr>
            <a:picLocks noChangeAspect="1"/>
          </p:cNvPicPr>
          <p:nvPr/>
        </p:nvPicPr>
        <p:blipFill>
          <a:blip r:embed="rId7"/>
          <a:stretch>
            <a:fillRect/>
          </a:stretch>
        </p:blipFill>
        <p:spPr>
          <a:xfrm>
            <a:off x="5203704" y="4204027"/>
            <a:ext cx="1533463" cy="230019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6914913" y="4204028"/>
            <a:ext cx="1540075" cy="2310112"/>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2354977" y="4204027"/>
            <a:ext cx="1540075" cy="2310112"/>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668855" y="4204026"/>
            <a:ext cx="1533462" cy="2300193"/>
          </a:xfrm>
          <a:prstGeom prst="rect">
            <a:avLst/>
          </a:prstGeom>
          <a:ln>
            <a:solidFill>
              <a:srgbClr val="000000"/>
            </a:solidFill>
          </a:ln>
        </p:spPr>
      </p:pic>
    </p:spTree>
    <p:extLst>
      <p:ext uri="{BB962C8B-B14F-4D97-AF65-F5344CB8AC3E}">
        <p14:creationId xmlns:p14="http://schemas.microsoft.com/office/powerpoint/2010/main" val="233452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million_after.png"/>
          <p:cNvPicPr>
            <a:picLocks noChangeAspect="1"/>
          </p:cNvPicPr>
          <p:nvPr/>
        </p:nvPicPr>
        <p:blipFill rotWithShape="1">
          <a:blip r:embed="rId2">
            <a:extLst>
              <a:ext uri="{28A0092B-C50C-407E-A947-70E740481C1C}">
                <a14:useLocalDpi xmlns:a14="http://schemas.microsoft.com/office/drawing/2010/main" val="0"/>
              </a:ext>
            </a:extLst>
          </a:blip>
          <a:srcRect l="9051" r="22913"/>
          <a:stretch/>
        </p:blipFill>
        <p:spPr>
          <a:xfrm>
            <a:off x="-1" y="0"/>
            <a:ext cx="4665947" cy="6858000"/>
          </a:xfrm>
          <a:prstGeom prst="rect">
            <a:avLst/>
          </a:prstGeom>
        </p:spPr>
      </p:pic>
      <p:grpSp>
        <p:nvGrpSpPr>
          <p:cNvPr id="8" name="Group 7"/>
          <p:cNvGrpSpPr/>
          <p:nvPr/>
        </p:nvGrpSpPr>
        <p:grpSpPr>
          <a:xfrm>
            <a:off x="4665947" y="0"/>
            <a:ext cx="4486813" cy="6858000"/>
            <a:chOff x="1" y="0"/>
            <a:chExt cx="4486813" cy="6858000"/>
          </a:xfrm>
        </p:grpSpPr>
        <p:pic>
          <p:nvPicPr>
            <p:cNvPr id="3" name="Picture 2" descr="5273835006_bba4fecd8a_b.jpg"/>
            <p:cNvPicPr>
              <a:picLocks noChangeAspect="1"/>
            </p:cNvPicPr>
            <p:nvPr/>
          </p:nvPicPr>
          <p:blipFill rotWithShape="1">
            <a:blip r:embed="rId3">
              <a:extLst>
                <a:ext uri="{28A0092B-C50C-407E-A947-70E740481C1C}">
                  <a14:useLocalDpi xmlns:a14="http://schemas.microsoft.com/office/drawing/2010/main" val="0"/>
                </a:ext>
              </a:extLst>
            </a:blip>
            <a:srcRect r="9710"/>
            <a:stretch/>
          </p:blipFill>
          <p:spPr>
            <a:xfrm>
              <a:off x="1" y="0"/>
              <a:ext cx="4486812" cy="6858000"/>
            </a:xfrm>
            <a:prstGeom prst="rect">
              <a:avLst/>
            </a:prstGeom>
          </p:spPr>
        </p:pic>
        <p:sp>
          <p:nvSpPr>
            <p:cNvPr id="5" name="TextBox 4"/>
            <p:cNvSpPr txBox="1"/>
            <p:nvPr/>
          </p:nvSpPr>
          <p:spPr>
            <a:xfrm>
              <a:off x="2" y="6209862"/>
              <a:ext cx="448681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t>Sketch-a-bit</a:t>
              </a:r>
              <a:endParaRPr lang="en-US" dirty="0"/>
            </a:p>
          </p:txBody>
        </p:sp>
      </p:grpSp>
      <p:sp>
        <p:nvSpPr>
          <p:cNvPr id="7" name="TextBox 6"/>
          <p:cNvSpPr txBox="1"/>
          <p:nvPr/>
        </p:nvSpPr>
        <p:spPr>
          <a:xfrm>
            <a:off x="1" y="6209862"/>
            <a:ext cx="46659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smtClean="0"/>
              <a:t>Impressionist </a:t>
            </a:r>
            <a:r>
              <a:rPr lang="en-US" dirty="0" err="1" smtClean="0"/>
              <a:t>Fingerpaint</a:t>
            </a:r>
            <a:endParaRPr lang="en-US" dirty="0"/>
          </a:p>
        </p:txBody>
      </p:sp>
    </p:spTree>
    <p:extLst>
      <p:ext uri="{BB962C8B-B14F-4D97-AF65-F5344CB8AC3E}">
        <p14:creationId xmlns:p14="http://schemas.microsoft.com/office/powerpoint/2010/main" val="2447109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Refining</a:t>
            </a:r>
            <a:endParaRPr lang="en-US" dirty="0"/>
          </a:p>
        </p:txBody>
      </p:sp>
      <p:pic>
        <p:nvPicPr>
          <p:cNvPr id="4" name="Picture 3"/>
          <p:cNvPicPr>
            <a:picLocks noChangeAspect="1"/>
          </p:cNvPicPr>
          <p:nvPr/>
        </p:nvPicPr>
        <p:blipFill>
          <a:blip r:embed="rId3"/>
          <a:stretch>
            <a:fillRect/>
          </a:stretch>
        </p:blipFill>
        <p:spPr>
          <a:xfrm>
            <a:off x="664816" y="1864538"/>
            <a:ext cx="2518963" cy="3778445"/>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3340972" y="1864538"/>
            <a:ext cx="2512775" cy="3769162"/>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5975592" y="1864537"/>
            <a:ext cx="2512775" cy="3769163"/>
          </a:xfrm>
          <a:prstGeom prst="rect">
            <a:avLst/>
          </a:prstGeom>
          <a:ln>
            <a:solidFill>
              <a:srgbClr val="000000"/>
            </a:solidFill>
          </a:ln>
        </p:spPr>
      </p:pic>
      <p:sp>
        <p:nvSpPr>
          <p:cNvPr id="7" name="TextBox 6"/>
          <p:cNvSpPr txBox="1"/>
          <p:nvPr/>
        </p:nvSpPr>
        <p:spPr>
          <a:xfrm>
            <a:off x="6101788" y="5738265"/>
            <a:ext cx="2272047" cy="369332"/>
          </a:xfrm>
          <a:prstGeom prst="rect">
            <a:avLst/>
          </a:prstGeom>
          <a:noFill/>
        </p:spPr>
        <p:txBody>
          <a:bodyPr wrap="square" rtlCol="0">
            <a:spAutoFit/>
          </a:bodyPr>
          <a:lstStyle/>
          <a:p>
            <a:pPr algn="ctr"/>
            <a:r>
              <a:rPr lang="en-US" dirty="0"/>
              <a:t>d</a:t>
            </a:r>
            <a:r>
              <a:rPr lang="en-US" dirty="0" smtClean="0"/>
              <a:t>ifference image</a:t>
            </a:r>
            <a:endParaRPr lang="en-US" dirty="0"/>
          </a:p>
        </p:txBody>
      </p:sp>
    </p:spTree>
    <p:extLst>
      <p:ext uri="{BB962C8B-B14F-4D97-AF65-F5344CB8AC3E}">
        <p14:creationId xmlns:p14="http://schemas.microsoft.com/office/powerpoint/2010/main" val="1442208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Reworking</a:t>
            </a:r>
            <a:endParaRPr lang="en-US" dirty="0"/>
          </a:p>
        </p:txBody>
      </p:sp>
      <p:pic>
        <p:nvPicPr>
          <p:cNvPr id="6" name="Picture 5"/>
          <p:cNvPicPr>
            <a:picLocks noChangeAspect="1"/>
          </p:cNvPicPr>
          <p:nvPr/>
        </p:nvPicPr>
        <p:blipFill>
          <a:blip r:embed="rId3"/>
          <a:stretch>
            <a:fillRect/>
          </a:stretch>
        </p:blipFill>
        <p:spPr>
          <a:xfrm>
            <a:off x="1650776" y="1689958"/>
            <a:ext cx="2823868" cy="4235802"/>
          </a:xfrm>
          <a:prstGeom prst="rect">
            <a:avLst/>
          </a:prstGeom>
          <a:ln>
            <a:solidFill>
              <a:srgbClr val="000000"/>
            </a:solidFill>
          </a:ln>
        </p:spPr>
      </p:pic>
      <p:pic>
        <p:nvPicPr>
          <p:cNvPr id="7" name="Picture 6"/>
          <p:cNvPicPr>
            <a:picLocks noChangeAspect="1"/>
          </p:cNvPicPr>
          <p:nvPr/>
        </p:nvPicPr>
        <p:blipFill>
          <a:blip r:embed="rId4"/>
          <a:stretch>
            <a:fillRect/>
          </a:stretch>
        </p:blipFill>
        <p:spPr>
          <a:xfrm>
            <a:off x="4643312" y="1689958"/>
            <a:ext cx="2823868" cy="4235802"/>
          </a:xfrm>
          <a:prstGeom prst="rect">
            <a:avLst/>
          </a:prstGeom>
          <a:ln>
            <a:solidFill>
              <a:srgbClr val="000000"/>
            </a:solidFill>
          </a:ln>
        </p:spPr>
      </p:pic>
    </p:spTree>
    <p:extLst>
      <p:ext uri="{BB962C8B-B14F-4D97-AF65-F5344CB8AC3E}">
        <p14:creationId xmlns:p14="http://schemas.microsoft.com/office/powerpoint/2010/main" val="1136560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Reimagining</a:t>
            </a:r>
            <a:endParaRPr lang="en-US" dirty="0"/>
          </a:p>
        </p:txBody>
      </p:sp>
      <p:pic>
        <p:nvPicPr>
          <p:cNvPr id="4" name="Picture 3"/>
          <p:cNvPicPr>
            <a:picLocks noChangeAspect="1"/>
          </p:cNvPicPr>
          <p:nvPr/>
        </p:nvPicPr>
        <p:blipFill>
          <a:blip r:embed="rId3"/>
          <a:stretch>
            <a:fillRect/>
          </a:stretch>
        </p:blipFill>
        <p:spPr>
          <a:xfrm>
            <a:off x="625131" y="1428175"/>
            <a:ext cx="1652104" cy="2478156"/>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2389032" y="1426041"/>
            <a:ext cx="1653527" cy="2480290"/>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5159305" y="4077122"/>
            <a:ext cx="1659130" cy="2488695"/>
          </a:xfrm>
          <a:prstGeom prst="rect">
            <a:avLst/>
          </a:prstGeom>
          <a:ln>
            <a:solidFill>
              <a:srgbClr val="000000"/>
            </a:solidFill>
          </a:ln>
        </p:spPr>
      </p:pic>
      <p:pic>
        <p:nvPicPr>
          <p:cNvPr id="9" name="Picture 8"/>
          <p:cNvPicPr>
            <a:picLocks noChangeAspect="1"/>
          </p:cNvPicPr>
          <p:nvPr/>
        </p:nvPicPr>
        <p:blipFill>
          <a:blip r:embed="rId6"/>
          <a:stretch>
            <a:fillRect/>
          </a:stretch>
        </p:blipFill>
        <p:spPr>
          <a:xfrm>
            <a:off x="6923206" y="4077121"/>
            <a:ext cx="1659130" cy="2488695"/>
          </a:xfrm>
          <a:prstGeom prst="rect">
            <a:avLst/>
          </a:prstGeom>
          <a:ln>
            <a:solidFill>
              <a:srgbClr val="000000"/>
            </a:solidFill>
          </a:ln>
        </p:spPr>
      </p:pic>
      <p:pic>
        <p:nvPicPr>
          <p:cNvPr id="10" name="Picture 9"/>
          <p:cNvPicPr>
            <a:picLocks noChangeAspect="1"/>
          </p:cNvPicPr>
          <p:nvPr/>
        </p:nvPicPr>
        <p:blipFill>
          <a:blip r:embed="rId7"/>
          <a:stretch>
            <a:fillRect/>
          </a:stretch>
        </p:blipFill>
        <p:spPr>
          <a:xfrm>
            <a:off x="5159306" y="1417638"/>
            <a:ext cx="1659129" cy="2488694"/>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6923207" y="1417636"/>
            <a:ext cx="1659130" cy="2488695"/>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625131" y="4077122"/>
            <a:ext cx="1659129" cy="2488694"/>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2389032" y="4077122"/>
            <a:ext cx="1659129" cy="2488694"/>
          </a:xfrm>
          <a:prstGeom prst="rect">
            <a:avLst/>
          </a:prstGeom>
          <a:ln>
            <a:solidFill>
              <a:srgbClr val="000000"/>
            </a:solidFill>
          </a:ln>
        </p:spPr>
      </p:pic>
    </p:spTree>
    <p:extLst>
      <p:ext uri="{BB962C8B-B14F-4D97-AF65-F5344CB8AC3E}">
        <p14:creationId xmlns:p14="http://schemas.microsoft.com/office/powerpoint/2010/main" val="4080223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on a blank canvas</a:t>
            </a:r>
            <a:endParaRPr lang="en-US" dirty="0"/>
          </a:p>
        </p:txBody>
      </p:sp>
      <p:pic>
        <p:nvPicPr>
          <p:cNvPr id="6" name="Picture 5"/>
          <p:cNvPicPr>
            <a:picLocks noChangeAspect="1"/>
          </p:cNvPicPr>
          <p:nvPr/>
        </p:nvPicPr>
        <p:blipFill>
          <a:blip r:embed="rId3"/>
          <a:stretch>
            <a:fillRect/>
          </a:stretch>
        </p:blipFill>
        <p:spPr>
          <a:xfrm>
            <a:off x="5072998" y="4203779"/>
            <a:ext cx="1536109" cy="2304164"/>
          </a:xfrm>
          <a:prstGeom prst="rect">
            <a:avLst/>
          </a:prstGeom>
          <a:ln>
            <a:solidFill>
              <a:srgbClr val="000000"/>
            </a:solidFill>
          </a:ln>
        </p:spPr>
      </p:pic>
      <p:pic>
        <p:nvPicPr>
          <p:cNvPr id="7" name="Picture 6"/>
          <p:cNvPicPr>
            <a:picLocks noChangeAspect="1"/>
          </p:cNvPicPr>
          <p:nvPr/>
        </p:nvPicPr>
        <p:blipFill>
          <a:blip r:embed="rId4"/>
          <a:stretch>
            <a:fillRect/>
          </a:stretch>
        </p:blipFill>
        <p:spPr>
          <a:xfrm>
            <a:off x="6750446" y="4203779"/>
            <a:ext cx="1536109" cy="2304164"/>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773959" y="1507920"/>
            <a:ext cx="1537780" cy="2306670"/>
          </a:xfrm>
          <a:prstGeom prst="rect">
            <a:avLst/>
          </a:prstGeom>
          <a:ln>
            <a:solidFill>
              <a:srgbClr val="000000"/>
            </a:solidFill>
          </a:ln>
        </p:spPr>
      </p:pic>
      <p:pic>
        <p:nvPicPr>
          <p:cNvPr id="9" name="Picture 8"/>
          <p:cNvPicPr>
            <a:picLocks noChangeAspect="1"/>
          </p:cNvPicPr>
          <p:nvPr/>
        </p:nvPicPr>
        <p:blipFill>
          <a:blip r:embed="rId6"/>
          <a:stretch>
            <a:fillRect/>
          </a:stretch>
        </p:blipFill>
        <p:spPr>
          <a:xfrm>
            <a:off x="2432533" y="1507920"/>
            <a:ext cx="1536109" cy="2304163"/>
          </a:xfrm>
          <a:prstGeom prst="rect">
            <a:avLst/>
          </a:prstGeom>
          <a:ln>
            <a:solidFill>
              <a:srgbClr val="000000"/>
            </a:solidFill>
          </a:ln>
        </p:spPr>
      </p:pic>
      <p:pic>
        <p:nvPicPr>
          <p:cNvPr id="10" name="Picture 9"/>
          <p:cNvPicPr>
            <a:picLocks noChangeAspect="1"/>
          </p:cNvPicPr>
          <p:nvPr/>
        </p:nvPicPr>
        <p:blipFill>
          <a:blip r:embed="rId7"/>
          <a:stretch>
            <a:fillRect/>
          </a:stretch>
        </p:blipFill>
        <p:spPr>
          <a:xfrm>
            <a:off x="5069656" y="1507920"/>
            <a:ext cx="1537780" cy="2306670"/>
          </a:xfrm>
          <a:prstGeom prst="rect">
            <a:avLst/>
          </a:prstGeom>
          <a:ln>
            <a:solidFill>
              <a:srgbClr val="000000"/>
            </a:solidFill>
          </a:ln>
        </p:spPr>
      </p:pic>
      <p:pic>
        <p:nvPicPr>
          <p:cNvPr id="11" name="Picture 10"/>
          <p:cNvPicPr>
            <a:picLocks noChangeAspect="1"/>
          </p:cNvPicPr>
          <p:nvPr/>
        </p:nvPicPr>
        <p:blipFill>
          <a:blip r:embed="rId8"/>
          <a:stretch>
            <a:fillRect/>
          </a:stretch>
        </p:blipFill>
        <p:spPr>
          <a:xfrm>
            <a:off x="6748775" y="1505413"/>
            <a:ext cx="1537780" cy="2306670"/>
          </a:xfrm>
          <a:prstGeom prst="rect">
            <a:avLst/>
          </a:prstGeom>
          <a:ln>
            <a:solidFill>
              <a:srgbClr val="000000"/>
            </a:solidFill>
          </a:ln>
        </p:spPr>
      </p:pic>
      <p:pic>
        <p:nvPicPr>
          <p:cNvPr id="12" name="Picture 11"/>
          <p:cNvPicPr>
            <a:picLocks noChangeAspect="1"/>
          </p:cNvPicPr>
          <p:nvPr/>
        </p:nvPicPr>
        <p:blipFill>
          <a:blip r:embed="rId9"/>
          <a:stretch>
            <a:fillRect/>
          </a:stretch>
        </p:blipFill>
        <p:spPr>
          <a:xfrm>
            <a:off x="775630" y="4203779"/>
            <a:ext cx="1537779" cy="2306670"/>
          </a:xfrm>
          <a:prstGeom prst="rect">
            <a:avLst/>
          </a:prstGeom>
          <a:ln>
            <a:solidFill>
              <a:srgbClr val="000000"/>
            </a:solidFill>
          </a:ln>
        </p:spPr>
      </p:pic>
      <p:pic>
        <p:nvPicPr>
          <p:cNvPr id="13" name="Picture 12"/>
          <p:cNvPicPr>
            <a:picLocks noChangeAspect="1"/>
          </p:cNvPicPr>
          <p:nvPr/>
        </p:nvPicPr>
        <p:blipFill>
          <a:blip r:embed="rId10"/>
          <a:stretch>
            <a:fillRect/>
          </a:stretch>
        </p:blipFill>
        <p:spPr>
          <a:xfrm>
            <a:off x="2434203" y="4206283"/>
            <a:ext cx="1536109" cy="2304165"/>
          </a:xfrm>
          <a:prstGeom prst="rect">
            <a:avLst/>
          </a:prstGeom>
          <a:ln>
            <a:solidFill>
              <a:srgbClr val="000000"/>
            </a:solidFill>
          </a:ln>
        </p:spPr>
      </p:pic>
    </p:spTree>
    <p:extLst>
      <p:ext uri="{BB962C8B-B14F-4D97-AF65-F5344CB8AC3E}">
        <p14:creationId xmlns:p14="http://schemas.microsoft.com/office/powerpoint/2010/main" val="1118691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Scribbling</a:t>
            </a:r>
            <a:endParaRPr lang="en-US" dirty="0"/>
          </a:p>
        </p:txBody>
      </p:sp>
      <p:pic>
        <p:nvPicPr>
          <p:cNvPr id="4" name="Picture 3"/>
          <p:cNvPicPr>
            <a:picLocks noChangeAspect="1"/>
          </p:cNvPicPr>
          <p:nvPr/>
        </p:nvPicPr>
        <p:blipFill>
          <a:blip r:embed="rId3"/>
          <a:stretch>
            <a:fillRect/>
          </a:stretch>
        </p:blipFill>
        <p:spPr>
          <a:xfrm>
            <a:off x="873170" y="1795730"/>
            <a:ext cx="2346997" cy="3520495"/>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3421912" y="1795729"/>
            <a:ext cx="2346997" cy="3520495"/>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5938500" y="1795728"/>
            <a:ext cx="2346997" cy="3520495"/>
          </a:xfrm>
          <a:prstGeom prst="rect">
            <a:avLst/>
          </a:prstGeom>
          <a:ln>
            <a:solidFill>
              <a:srgbClr val="000000"/>
            </a:solidFill>
          </a:ln>
        </p:spPr>
      </p:pic>
      <p:sp>
        <p:nvSpPr>
          <p:cNvPr id="7" name="TextBox 6"/>
          <p:cNvSpPr txBox="1"/>
          <p:nvPr/>
        </p:nvSpPr>
        <p:spPr>
          <a:xfrm>
            <a:off x="5988110" y="5368933"/>
            <a:ext cx="2272047" cy="369332"/>
          </a:xfrm>
          <a:prstGeom prst="rect">
            <a:avLst/>
          </a:prstGeom>
          <a:noFill/>
        </p:spPr>
        <p:txBody>
          <a:bodyPr wrap="square" rtlCol="0">
            <a:spAutoFit/>
          </a:bodyPr>
          <a:lstStyle/>
          <a:p>
            <a:pPr algn="ctr"/>
            <a:r>
              <a:rPr lang="en-US" dirty="0"/>
              <a:t>d</a:t>
            </a:r>
            <a:r>
              <a:rPr lang="en-US" dirty="0" smtClean="0"/>
              <a:t>ifference image</a:t>
            </a:r>
            <a:endParaRPr lang="en-US" dirty="0"/>
          </a:p>
        </p:txBody>
      </p:sp>
    </p:spTree>
    <p:extLst>
      <p:ext uri="{BB962C8B-B14F-4D97-AF65-F5344CB8AC3E}">
        <p14:creationId xmlns:p14="http://schemas.microsoft.com/office/powerpoint/2010/main" val="4027535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a blank canvas</a:t>
            </a:r>
            <a:endParaRPr lang="en-US" dirty="0"/>
          </a:p>
        </p:txBody>
      </p:sp>
      <p:pic>
        <p:nvPicPr>
          <p:cNvPr id="4" name="Picture 3"/>
          <p:cNvPicPr>
            <a:picLocks noChangeAspect="1"/>
          </p:cNvPicPr>
          <p:nvPr/>
        </p:nvPicPr>
        <p:blipFill>
          <a:blip r:embed="rId3"/>
          <a:stretch>
            <a:fillRect/>
          </a:stretch>
        </p:blipFill>
        <p:spPr>
          <a:xfrm>
            <a:off x="6035394" y="1956969"/>
            <a:ext cx="2476827" cy="3715242"/>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3373131" y="1956969"/>
            <a:ext cx="2476828" cy="3715242"/>
          </a:xfrm>
          <a:prstGeom prst="rect">
            <a:avLst/>
          </a:prstGeom>
          <a:ln>
            <a:solidFill>
              <a:srgbClr val="000000"/>
            </a:solidFill>
          </a:ln>
        </p:spPr>
      </p:pic>
      <p:pic>
        <p:nvPicPr>
          <p:cNvPr id="7" name="Picture 6"/>
          <p:cNvPicPr>
            <a:picLocks noChangeAspect="1"/>
          </p:cNvPicPr>
          <p:nvPr/>
        </p:nvPicPr>
        <p:blipFill>
          <a:blip r:embed="rId5"/>
          <a:stretch>
            <a:fillRect/>
          </a:stretch>
        </p:blipFill>
        <p:spPr>
          <a:xfrm>
            <a:off x="648479" y="1956969"/>
            <a:ext cx="2476828" cy="3715242"/>
          </a:xfrm>
          <a:prstGeom prst="rect">
            <a:avLst/>
          </a:prstGeom>
          <a:ln>
            <a:solidFill>
              <a:srgbClr val="000000"/>
            </a:solidFill>
          </a:ln>
        </p:spPr>
      </p:pic>
    </p:spTree>
    <p:extLst>
      <p:ext uri="{BB962C8B-B14F-4D97-AF65-F5344CB8AC3E}">
        <p14:creationId xmlns:p14="http://schemas.microsoft.com/office/powerpoint/2010/main" val="2976049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Seeking communication</a:t>
            </a:r>
            <a:endParaRPr lang="en-US" dirty="0"/>
          </a:p>
        </p:txBody>
      </p:sp>
      <p:pic>
        <p:nvPicPr>
          <p:cNvPr id="3" name="Picture 2"/>
          <p:cNvPicPr>
            <a:picLocks noChangeAspect="1"/>
          </p:cNvPicPr>
          <p:nvPr/>
        </p:nvPicPr>
        <p:blipFill>
          <a:blip r:embed="rId3"/>
          <a:stretch>
            <a:fillRect/>
          </a:stretch>
        </p:blipFill>
        <p:spPr>
          <a:xfrm>
            <a:off x="744191" y="1864090"/>
            <a:ext cx="2331508" cy="3497262"/>
          </a:xfrm>
          <a:prstGeom prst="rect">
            <a:avLst/>
          </a:prstGeom>
        </p:spPr>
      </p:pic>
      <p:grpSp>
        <p:nvGrpSpPr>
          <p:cNvPr id="17" name="Group 16"/>
          <p:cNvGrpSpPr/>
          <p:nvPr/>
        </p:nvGrpSpPr>
        <p:grpSpPr>
          <a:xfrm>
            <a:off x="3075699" y="1417638"/>
            <a:ext cx="2335419" cy="5117297"/>
            <a:chOff x="3075699" y="1417638"/>
            <a:chExt cx="2335419" cy="5117297"/>
          </a:xfrm>
        </p:grpSpPr>
        <p:pic>
          <p:nvPicPr>
            <p:cNvPr id="4" name="Picture 3"/>
            <p:cNvPicPr>
              <a:picLocks noChangeAspect="1"/>
            </p:cNvPicPr>
            <p:nvPr/>
          </p:nvPicPr>
          <p:blipFill>
            <a:blip r:embed="rId4"/>
            <a:stretch>
              <a:fillRect/>
            </a:stretch>
          </p:blipFill>
          <p:spPr>
            <a:xfrm>
              <a:off x="3740515" y="1417638"/>
              <a:ext cx="1670603" cy="2505905"/>
            </a:xfrm>
            <a:prstGeom prst="rect">
              <a:avLst/>
            </a:prstGeom>
          </p:spPr>
        </p:pic>
        <p:pic>
          <p:nvPicPr>
            <p:cNvPr id="5" name="Picture 4"/>
            <p:cNvPicPr>
              <a:picLocks noChangeAspect="1"/>
            </p:cNvPicPr>
            <p:nvPr/>
          </p:nvPicPr>
          <p:blipFill>
            <a:blip r:embed="rId5"/>
            <a:stretch>
              <a:fillRect/>
            </a:stretch>
          </p:blipFill>
          <p:spPr>
            <a:xfrm>
              <a:off x="3740515" y="4029030"/>
              <a:ext cx="1670603" cy="2505905"/>
            </a:xfrm>
            <a:prstGeom prst="rect">
              <a:avLst/>
            </a:prstGeom>
          </p:spPr>
        </p:pic>
        <p:cxnSp>
          <p:nvCxnSpPr>
            <p:cNvPr id="9" name="Straight Arrow Connector 8"/>
            <p:cNvCxnSpPr>
              <a:stCxn id="3" idx="3"/>
              <a:endCxn id="4" idx="1"/>
            </p:cNvCxnSpPr>
            <p:nvPr/>
          </p:nvCxnSpPr>
          <p:spPr>
            <a:xfrm flipV="1">
              <a:off x="3075699" y="2670591"/>
              <a:ext cx="664816" cy="9421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3" idx="3"/>
              <a:endCxn id="5" idx="1"/>
            </p:cNvCxnSpPr>
            <p:nvPr/>
          </p:nvCxnSpPr>
          <p:spPr>
            <a:xfrm>
              <a:off x="3075699" y="3612721"/>
              <a:ext cx="664816" cy="1669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8" name="Group 17"/>
          <p:cNvGrpSpPr/>
          <p:nvPr/>
        </p:nvGrpSpPr>
        <p:grpSpPr>
          <a:xfrm>
            <a:off x="5411118" y="1911066"/>
            <a:ext cx="2497024" cy="4130441"/>
            <a:chOff x="5411118" y="1911066"/>
            <a:chExt cx="2497024" cy="4130441"/>
          </a:xfrm>
        </p:grpSpPr>
        <p:pic>
          <p:nvPicPr>
            <p:cNvPr id="6" name="Picture 5"/>
            <p:cNvPicPr>
              <a:picLocks noChangeAspect="1"/>
            </p:cNvPicPr>
            <p:nvPr/>
          </p:nvPicPr>
          <p:blipFill>
            <a:blip r:embed="rId6"/>
            <a:stretch>
              <a:fillRect/>
            </a:stretch>
          </p:blipFill>
          <p:spPr>
            <a:xfrm>
              <a:off x="6566491" y="1911066"/>
              <a:ext cx="1341651" cy="2012477"/>
            </a:xfrm>
            <a:prstGeom prst="rect">
              <a:avLst/>
            </a:prstGeom>
          </p:spPr>
        </p:pic>
        <p:pic>
          <p:nvPicPr>
            <p:cNvPr id="7" name="Picture 6"/>
            <p:cNvPicPr>
              <a:picLocks noChangeAspect="1"/>
            </p:cNvPicPr>
            <p:nvPr/>
          </p:nvPicPr>
          <p:blipFill>
            <a:blip r:embed="rId7"/>
            <a:stretch>
              <a:fillRect/>
            </a:stretch>
          </p:blipFill>
          <p:spPr>
            <a:xfrm>
              <a:off x="6566491" y="4029030"/>
              <a:ext cx="1341651" cy="2012477"/>
            </a:xfrm>
            <a:prstGeom prst="rect">
              <a:avLst/>
            </a:prstGeom>
          </p:spPr>
        </p:pic>
        <p:cxnSp>
          <p:nvCxnSpPr>
            <p:cNvPr id="13" name="Straight Arrow Connector 12"/>
            <p:cNvCxnSpPr>
              <a:stCxn id="5" idx="3"/>
              <a:endCxn id="6" idx="1"/>
            </p:cNvCxnSpPr>
            <p:nvPr/>
          </p:nvCxnSpPr>
          <p:spPr>
            <a:xfrm flipV="1">
              <a:off x="5411118" y="2917305"/>
              <a:ext cx="1155373" cy="23646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5" idx="3"/>
              <a:endCxn id="7" idx="1"/>
            </p:cNvCxnSpPr>
            <p:nvPr/>
          </p:nvCxnSpPr>
          <p:spPr>
            <a:xfrm flipV="1">
              <a:off x="5411118" y="5035269"/>
              <a:ext cx="1155373" cy="2467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125768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Seeking communication</a:t>
            </a:r>
            <a:endParaRPr lang="en-US" dirty="0"/>
          </a:p>
        </p:txBody>
      </p:sp>
      <p:pic>
        <p:nvPicPr>
          <p:cNvPr id="3" name="Picture 2"/>
          <p:cNvPicPr>
            <a:picLocks noChangeAspect="1"/>
          </p:cNvPicPr>
          <p:nvPr/>
        </p:nvPicPr>
        <p:blipFill>
          <a:blip r:embed="rId3"/>
          <a:stretch>
            <a:fillRect/>
          </a:stretch>
        </p:blipFill>
        <p:spPr>
          <a:xfrm>
            <a:off x="180118" y="1677038"/>
            <a:ext cx="1407794" cy="2111691"/>
          </a:xfrm>
          <a:prstGeom prst="rect">
            <a:avLst/>
          </a:prstGeom>
          <a:ln>
            <a:solidFill>
              <a:srgbClr val="000000"/>
            </a:solidFill>
          </a:ln>
        </p:spPr>
      </p:pic>
      <p:pic>
        <p:nvPicPr>
          <p:cNvPr id="4" name="Picture 3"/>
          <p:cNvPicPr>
            <a:picLocks noChangeAspect="1"/>
          </p:cNvPicPr>
          <p:nvPr/>
        </p:nvPicPr>
        <p:blipFill>
          <a:blip r:embed="rId4"/>
          <a:stretch>
            <a:fillRect/>
          </a:stretch>
        </p:blipFill>
        <p:spPr>
          <a:xfrm>
            <a:off x="1667456" y="1677038"/>
            <a:ext cx="1407794" cy="2111691"/>
          </a:xfrm>
          <a:prstGeom prst="rect">
            <a:avLst/>
          </a:prstGeom>
          <a:ln>
            <a:solidFill>
              <a:srgbClr val="000000"/>
            </a:solidFill>
          </a:ln>
        </p:spPr>
      </p:pic>
      <p:pic>
        <p:nvPicPr>
          <p:cNvPr id="5" name="Picture 4"/>
          <p:cNvPicPr>
            <a:picLocks noChangeAspect="1"/>
          </p:cNvPicPr>
          <p:nvPr/>
        </p:nvPicPr>
        <p:blipFill>
          <a:blip r:embed="rId5"/>
          <a:stretch>
            <a:fillRect/>
          </a:stretch>
        </p:blipFill>
        <p:spPr>
          <a:xfrm>
            <a:off x="4642132" y="1677038"/>
            <a:ext cx="1407794" cy="2111691"/>
          </a:xfrm>
          <a:prstGeom prst="rect">
            <a:avLst/>
          </a:prstGeom>
          <a:ln>
            <a:solidFill>
              <a:srgbClr val="000000"/>
            </a:solidFill>
          </a:ln>
        </p:spPr>
      </p:pic>
      <p:pic>
        <p:nvPicPr>
          <p:cNvPr id="6" name="Picture 5"/>
          <p:cNvPicPr>
            <a:picLocks noChangeAspect="1"/>
          </p:cNvPicPr>
          <p:nvPr/>
        </p:nvPicPr>
        <p:blipFill>
          <a:blip r:embed="rId6"/>
          <a:stretch>
            <a:fillRect/>
          </a:stretch>
        </p:blipFill>
        <p:spPr>
          <a:xfrm>
            <a:off x="3154794" y="1677038"/>
            <a:ext cx="1407794" cy="2111691"/>
          </a:xfrm>
          <a:prstGeom prst="rect">
            <a:avLst/>
          </a:prstGeom>
          <a:ln>
            <a:solidFill>
              <a:srgbClr val="000000"/>
            </a:solidFill>
          </a:ln>
        </p:spPr>
      </p:pic>
      <p:pic>
        <p:nvPicPr>
          <p:cNvPr id="7" name="Picture 6"/>
          <p:cNvPicPr>
            <a:picLocks noChangeAspect="1"/>
          </p:cNvPicPr>
          <p:nvPr/>
        </p:nvPicPr>
        <p:blipFill>
          <a:blip r:embed="rId7"/>
          <a:stretch>
            <a:fillRect/>
          </a:stretch>
        </p:blipFill>
        <p:spPr>
          <a:xfrm>
            <a:off x="7616807" y="1677038"/>
            <a:ext cx="1407794" cy="2111691"/>
          </a:xfrm>
          <a:prstGeom prst="rect">
            <a:avLst/>
          </a:prstGeom>
          <a:ln>
            <a:solidFill>
              <a:srgbClr val="000000"/>
            </a:solidFill>
          </a:ln>
        </p:spPr>
      </p:pic>
      <p:pic>
        <p:nvPicPr>
          <p:cNvPr id="8" name="Picture 7"/>
          <p:cNvPicPr>
            <a:picLocks noChangeAspect="1"/>
          </p:cNvPicPr>
          <p:nvPr/>
        </p:nvPicPr>
        <p:blipFill>
          <a:blip r:embed="rId8"/>
          <a:stretch>
            <a:fillRect/>
          </a:stretch>
        </p:blipFill>
        <p:spPr>
          <a:xfrm>
            <a:off x="6129470" y="1677038"/>
            <a:ext cx="1407794" cy="2111691"/>
          </a:xfrm>
          <a:prstGeom prst="rect">
            <a:avLst/>
          </a:prstGeom>
          <a:ln>
            <a:solidFill>
              <a:srgbClr val="000000"/>
            </a:solidFill>
          </a:ln>
        </p:spPr>
      </p:pic>
      <p:pic>
        <p:nvPicPr>
          <p:cNvPr id="9" name="Picture 8"/>
          <p:cNvPicPr>
            <a:picLocks noChangeAspect="1"/>
          </p:cNvPicPr>
          <p:nvPr/>
        </p:nvPicPr>
        <p:blipFill>
          <a:blip r:embed="rId9"/>
          <a:stretch>
            <a:fillRect/>
          </a:stretch>
        </p:blipFill>
        <p:spPr>
          <a:xfrm>
            <a:off x="1667456" y="4071302"/>
            <a:ext cx="1407794" cy="2111691"/>
          </a:xfrm>
          <a:prstGeom prst="rect">
            <a:avLst/>
          </a:prstGeom>
          <a:ln>
            <a:solidFill>
              <a:srgbClr val="000000"/>
            </a:solidFill>
          </a:ln>
        </p:spPr>
      </p:pic>
      <p:pic>
        <p:nvPicPr>
          <p:cNvPr id="10" name="Picture 9"/>
          <p:cNvPicPr>
            <a:picLocks noChangeAspect="1"/>
          </p:cNvPicPr>
          <p:nvPr/>
        </p:nvPicPr>
        <p:blipFill>
          <a:blip r:embed="rId10"/>
          <a:stretch>
            <a:fillRect/>
          </a:stretch>
        </p:blipFill>
        <p:spPr>
          <a:xfrm>
            <a:off x="4642132" y="4071302"/>
            <a:ext cx="1407794" cy="2111691"/>
          </a:xfrm>
          <a:prstGeom prst="rect">
            <a:avLst/>
          </a:prstGeom>
          <a:ln>
            <a:solidFill>
              <a:srgbClr val="000000"/>
            </a:solidFill>
          </a:ln>
        </p:spPr>
      </p:pic>
      <p:pic>
        <p:nvPicPr>
          <p:cNvPr id="11" name="Picture 10"/>
          <p:cNvPicPr>
            <a:picLocks noChangeAspect="1"/>
          </p:cNvPicPr>
          <p:nvPr/>
        </p:nvPicPr>
        <p:blipFill>
          <a:blip r:embed="rId11"/>
          <a:stretch>
            <a:fillRect/>
          </a:stretch>
        </p:blipFill>
        <p:spPr>
          <a:xfrm>
            <a:off x="3154794" y="4071302"/>
            <a:ext cx="1407794" cy="2111691"/>
          </a:xfrm>
          <a:prstGeom prst="rect">
            <a:avLst/>
          </a:prstGeom>
          <a:ln>
            <a:solidFill>
              <a:srgbClr val="000000"/>
            </a:solidFill>
          </a:ln>
        </p:spPr>
      </p:pic>
      <p:pic>
        <p:nvPicPr>
          <p:cNvPr id="12" name="Picture 11"/>
          <p:cNvPicPr>
            <a:picLocks noChangeAspect="1"/>
          </p:cNvPicPr>
          <p:nvPr/>
        </p:nvPicPr>
        <p:blipFill>
          <a:blip r:embed="rId12"/>
          <a:stretch>
            <a:fillRect/>
          </a:stretch>
        </p:blipFill>
        <p:spPr>
          <a:xfrm>
            <a:off x="180118" y="4071302"/>
            <a:ext cx="1407794" cy="2111691"/>
          </a:xfrm>
          <a:prstGeom prst="rect">
            <a:avLst/>
          </a:prstGeom>
          <a:ln>
            <a:solidFill>
              <a:srgbClr val="000000"/>
            </a:solidFill>
          </a:ln>
        </p:spPr>
      </p:pic>
      <p:pic>
        <p:nvPicPr>
          <p:cNvPr id="13" name="Picture 12"/>
          <p:cNvPicPr>
            <a:picLocks noChangeAspect="1"/>
          </p:cNvPicPr>
          <p:nvPr/>
        </p:nvPicPr>
        <p:blipFill>
          <a:blip r:embed="rId13"/>
          <a:stretch>
            <a:fillRect/>
          </a:stretch>
        </p:blipFill>
        <p:spPr>
          <a:xfrm>
            <a:off x="7616807" y="4071302"/>
            <a:ext cx="1407794" cy="2111691"/>
          </a:xfrm>
          <a:prstGeom prst="rect">
            <a:avLst/>
          </a:prstGeom>
          <a:ln>
            <a:solidFill>
              <a:srgbClr val="000000"/>
            </a:solidFill>
          </a:ln>
        </p:spPr>
      </p:pic>
      <p:pic>
        <p:nvPicPr>
          <p:cNvPr id="14" name="Picture 13"/>
          <p:cNvPicPr>
            <a:picLocks noChangeAspect="1"/>
          </p:cNvPicPr>
          <p:nvPr/>
        </p:nvPicPr>
        <p:blipFill>
          <a:blip r:embed="rId14"/>
          <a:stretch>
            <a:fillRect/>
          </a:stretch>
        </p:blipFill>
        <p:spPr>
          <a:xfrm>
            <a:off x="6129470" y="4071302"/>
            <a:ext cx="1407794" cy="2111691"/>
          </a:xfrm>
          <a:prstGeom prst="rect">
            <a:avLst/>
          </a:prstGeom>
          <a:ln>
            <a:solidFill>
              <a:srgbClr val="000000"/>
            </a:solidFill>
          </a:ln>
        </p:spPr>
      </p:pic>
    </p:spTree>
    <p:extLst>
      <p:ext uri="{BB962C8B-B14F-4D97-AF65-F5344CB8AC3E}">
        <p14:creationId xmlns:p14="http://schemas.microsoft.com/office/powerpoint/2010/main" val="2730801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Discussion of controversial topics</a:t>
            </a:r>
            <a:endParaRPr lang="en-US" dirty="0"/>
          </a:p>
        </p:txBody>
      </p:sp>
      <p:grpSp>
        <p:nvGrpSpPr>
          <p:cNvPr id="16" name="Group 15"/>
          <p:cNvGrpSpPr/>
          <p:nvPr/>
        </p:nvGrpSpPr>
        <p:grpSpPr>
          <a:xfrm>
            <a:off x="234074" y="1386787"/>
            <a:ext cx="8762618" cy="5181019"/>
            <a:chOff x="230656" y="1386787"/>
            <a:chExt cx="8762618" cy="5181019"/>
          </a:xfrm>
        </p:grpSpPr>
        <p:pic>
          <p:nvPicPr>
            <p:cNvPr id="3" name="Picture 2"/>
            <p:cNvPicPr>
              <a:picLocks noChangeAspect="1"/>
            </p:cNvPicPr>
            <p:nvPr/>
          </p:nvPicPr>
          <p:blipFill>
            <a:blip r:embed="rId3"/>
            <a:stretch>
              <a:fillRect/>
            </a:stretch>
          </p:blipFill>
          <p:spPr>
            <a:xfrm>
              <a:off x="230656" y="1805651"/>
              <a:ext cx="2248796" cy="3373194"/>
            </a:xfrm>
            <a:prstGeom prst="rect">
              <a:avLst/>
            </a:prstGeom>
            <a:ln>
              <a:solidFill>
                <a:srgbClr val="7F7F7F"/>
              </a:solidFill>
            </a:ln>
          </p:spPr>
        </p:pic>
        <p:pic>
          <p:nvPicPr>
            <p:cNvPr id="6" name="Picture 5"/>
            <p:cNvPicPr>
              <a:picLocks noChangeAspect="1"/>
            </p:cNvPicPr>
            <p:nvPr/>
          </p:nvPicPr>
          <p:blipFill>
            <a:blip r:embed="rId4"/>
            <a:stretch>
              <a:fillRect/>
            </a:stretch>
          </p:blipFill>
          <p:spPr>
            <a:xfrm>
              <a:off x="2979165" y="1386787"/>
              <a:ext cx="1269908" cy="1904862"/>
            </a:xfrm>
            <a:prstGeom prst="rect">
              <a:avLst/>
            </a:prstGeom>
            <a:ln>
              <a:solidFill>
                <a:srgbClr val="7F7F7F"/>
              </a:solidFill>
            </a:ln>
          </p:spPr>
        </p:pic>
        <p:pic>
          <p:nvPicPr>
            <p:cNvPr id="7" name="Picture 6"/>
            <p:cNvPicPr>
              <a:picLocks noChangeAspect="1"/>
            </p:cNvPicPr>
            <p:nvPr/>
          </p:nvPicPr>
          <p:blipFill>
            <a:blip r:embed="rId5"/>
            <a:stretch>
              <a:fillRect/>
            </a:stretch>
          </p:blipFill>
          <p:spPr>
            <a:xfrm>
              <a:off x="2505661" y="3095402"/>
              <a:ext cx="1269908" cy="1904862"/>
            </a:xfrm>
            <a:prstGeom prst="rect">
              <a:avLst/>
            </a:prstGeom>
            <a:ln>
              <a:solidFill>
                <a:srgbClr val="7F7F7F"/>
              </a:solidFill>
            </a:ln>
          </p:spPr>
        </p:pic>
        <p:pic>
          <p:nvPicPr>
            <p:cNvPr id="8" name="Picture 7"/>
            <p:cNvPicPr>
              <a:picLocks noChangeAspect="1"/>
            </p:cNvPicPr>
            <p:nvPr/>
          </p:nvPicPr>
          <p:blipFill>
            <a:blip r:embed="rId6"/>
            <a:stretch>
              <a:fillRect/>
            </a:stretch>
          </p:blipFill>
          <p:spPr>
            <a:xfrm>
              <a:off x="1666969" y="4662944"/>
              <a:ext cx="1269908" cy="1904862"/>
            </a:xfrm>
            <a:prstGeom prst="rect">
              <a:avLst/>
            </a:prstGeom>
            <a:ln>
              <a:solidFill>
                <a:srgbClr val="7F7F7F"/>
              </a:solidFill>
            </a:ln>
          </p:spPr>
        </p:pic>
        <p:pic>
          <p:nvPicPr>
            <p:cNvPr id="10" name="Picture 9"/>
            <p:cNvPicPr>
              <a:picLocks noChangeAspect="1"/>
            </p:cNvPicPr>
            <p:nvPr/>
          </p:nvPicPr>
          <p:blipFill>
            <a:blip r:embed="rId7"/>
            <a:stretch>
              <a:fillRect/>
            </a:stretch>
          </p:blipFill>
          <p:spPr>
            <a:xfrm>
              <a:off x="4566534" y="1805651"/>
              <a:ext cx="1269908" cy="1904862"/>
            </a:xfrm>
            <a:prstGeom prst="rect">
              <a:avLst/>
            </a:prstGeom>
            <a:ln>
              <a:solidFill>
                <a:srgbClr val="7F7F7F"/>
              </a:solidFill>
            </a:ln>
          </p:spPr>
        </p:pic>
        <p:pic>
          <p:nvPicPr>
            <p:cNvPr id="11" name="Picture 10"/>
            <p:cNvPicPr>
              <a:picLocks noChangeAspect="1"/>
            </p:cNvPicPr>
            <p:nvPr/>
          </p:nvPicPr>
          <p:blipFill>
            <a:blip r:embed="rId8"/>
            <a:stretch>
              <a:fillRect/>
            </a:stretch>
          </p:blipFill>
          <p:spPr>
            <a:xfrm>
              <a:off x="6386486" y="4443591"/>
              <a:ext cx="1269908" cy="1904862"/>
            </a:xfrm>
            <a:prstGeom prst="rect">
              <a:avLst/>
            </a:prstGeom>
            <a:ln>
              <a:solidFill>
                <a:srgbClr val="7F7F7F"/>
              </a:solidFill>
            </a:ln>
          </p:spPr>
        </p:pic>
        <p:pic>
          <p:nvPicPr>
            <p:cNvPr id="12" name="Picture 11"/>
            <p:cNvPicPr>
              <a:picLocks noChangeAspect="1"/>
            </p:cNvPicPr>
            <p:nvPr/>
          </p:nvPicPr>
          <p:blipFill>
            <a:blip r:embed="rId9"/>
            <a:stretch>
              <a:fillRect/>
            </a:stretch>
          </p:blipFill>
          <p:spPr>
            <a:xfrm>
              <a:off x="3954163" y="3035875"/>
              <a:ext cx="1269908" cy="1904862"/>
            </a:xfrm>
            <a:prstGeom prst="rect">
              <a:avLst/>
            </a:prstGeom>
            <a:ln>
              <a:solidFill>
                <a:srgbClr val="7F7F7F"/>
              </a:solidFill>
            </a:ln>
          </p:spPr>
        </p:pic>
        <p:pic>
          <p:nvPicPr>
            <p:cNvPr id="13" name="Picture 12"/>
            <p:cNvPicPr>
              <a:picLocks noChangeAspect="1"/>
            </p:cNvPicPr>
            <p:nvPr/>
          </p:nvPicPr>
          <p:blipFill>
            <a:blip r:embed="rId10"/>
            <a:stretch>
              <a:fillRect/>
            </a:stretch>
          </p:blipFill>
          <p:spPr>
            <a:xfrm>
              <a:off x="5836442" y="2419675"/>
              <a:ext cx="1269908" cy="1904862"/>
            </a:xfrm>
            <a:prstGeom prst="rect">
              <a:avLst/>
            </a:prstGeom>
            <a:ln>
              <a:solidFill>
                <a:srgbClr val="7F7F7F"/>
              </a:solidFill>
            </a:ln>
          </p:spPr>
        </p:pic>
        <p:pic>
          <p:nvPicPr>
            <p:cNvPr id="14" name="Picture 13"/>
            <p:cNvPicPr>
              <a:picLocks noChangeAspect="1"/>
            </p:cNvPicPr>
            <p:nvPr/>
          </p:nvPicPr>
          <p:blipFill>
            <a:blip r:embed="rId11"/>
            <a:stretch>
              <a:fillRect/>
            </a:stretch>
          </p:blipFill>
          <p:spPr>
            <a:xfrm>
              <a:off x="7723366" y="3680750"/>
              <a:ext cx="1269908" cy="1904862"/>
            </a:xfrm>
            <a:prstGeom prst="rect">
              <a:avLst/>
            </a:prstGeom>
            <a:ln>
              <a:solidFill>
                <a:srgbClr val="7F7F7F"/>
              </a:solidFill>
            </a:ln>
          </p:spPr>
        </p:pic>
        <p:pic>
          <p:nvPicPr>
            <p:cNvPr id="15" name="Picture 14"/>
            <p:cNvPicPr>
              <a:picLocks noChangeAspect="1"/>
            </p:cNvPicPr>
            <p:nvPr/>
          </p:nvPicPr>
          <p:blipFill>
            <a:blip r:embed="rId12"/>
            <a:stretch>
              <a:fillRect/>
            </a:stretch>
          </p:blipFill>
          <p:spPr>
            <a:xfrm>
              <a:off x="7106350" y="1914784"/>
              <a:ext cx="1269908" cy="1904862"/>
            </a:xfrm>
            <a:prstGeom prst="rect">
              <a:avLst/>
            </a:prstGeom>
            <a:ln>
              <a:solidFill>
                <a:srgbClr val="7F7F7F"/>
              </a:solidFill>
            </a:ln>
          </p:spPr>
        </p:pic>
        <p:pic>
          <p:nvPicPr>
            <p:cNvPr id="5" name="Picture 4"/>
            <p:cNvPicPr>
              <a:picLocks noChangeAspect="1"/>
            </p:cNvPicPr>
            <p:nvPr/>
          </p:nvPicPr>
          <p:blipFill>
            <a:blip r:embed="rId13"/>
            <a:stretch>
              <a:fillRect/>
            </a:stretch>
          </p:blipFill>
          <p:spPr>
            <a:xfrm>
              <a:off x="3395843" y="4543891"/>
              <a:ext cx="1269908" cy="1904862"/>
            </a:xfrm>
            <a:prstGeom prst="rect">
              <a:avLst/>
            </a:prstGeom>
            <a:ln>
              <a:solidFill>
                <a:srgbClr val="7F7F7F"/>
              </a:solidFill>
            </a:ln>
          </p:spPr>
        </p:pic>
        <p:pic>
          <p:nvPicPr>
            <p:cNvPr id="9" name="Picture 8"/>
            <p:cNvPicPr>
              <a:picLocks noChangeAspect="1"/>
            </p:cNvPicPr>
            <p:nvPr/>
          </p:nvPicPr>
          <p:blipFill>
            <a:blip r:embed="rId14"/>
            <a:stretch>
              <a:fillRect/>
            </a:stretch>
          </p:blipFill>
          <p:spPr>
            <a:xfrm>
              <a:off x="5082429" y="3908936"/>
              <a:ext cx="1269908" cy="1904862"/>
            </a:xfrm>
            <a:prstGeom prst="rect">
              <a:avLst/>
            </a:prstGeom>
            <a:ln>
              <a:solidFill>
                <a:srgbClr val="7F7F7F"/>
              </a:solidFill>
            </a:ln>
          </p:spPr>
        </p:pic>
      </p:grpSp>
    </p:spTree>
    <p:extLst>
      <p:ext uri="{BB962C8B-B14F-4D97-AF65-F5344CB8AC3E}">
        <p14:creationId xmlns:p14="http://schemas.microsoft.com/office/powerpoint/2010/main" val="3846589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play</a:t>
            </a:r>
            <a:endParaRPr lang="en-US" dirty="0"/>
          </a:p>
        </p:txBody>
      </p:sp>
      <p:pic>
        <p:nvPicPr>
          <p:cNvPr id="3" name="Picture 2" descr="tictacto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10542"/>
            <a:ext cx="9144000" cy="2295407"/>
          </a:xfrm>
          <a:prstGeom prst="rect">
            <a:avLst/>
          </a:prstGeom>
        </p:spPr>
      </p:pic>
    </p:spTree>
    <p:extLst>
      <p:ext uri="{BB962C8B-B14F-4D97-AF65-F5344CB8AC3E}">
        <p14:creationId xmlns:p14="http://schemas.microsoft.com/office/powerpoint/2010/main" val="33795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7033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play</a:t>
            </a:r>
            <a:endParaRPr lang="en-US" dirty="0"/>
          </a:p>
        </p:txBody>
      </p:sp>
      <p:pic>
        <p:nvPicPr>
          <p:cNvPr id="10" name="Picture 9" descr="i_5ceCJ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622" y="1876327"/>
            <a:ext cx="2721337" cy="4082005"/>
          </a:xfrm>
          <a:prstGeom prst="rect">
            <a:avLst/>
          </a:prstGeom>
          <a:ln>
            <a:solidFill>
              <a:schemeClr val="tx1"/>
            </a:solidFill>
          </a:ln>
        </p:spPr>
      </p:pic>
      <p:grpSp>
        <p:nvGrpSpPr>
          <p:cNvPr id="15" name="Group 14"/>
          <p:cNvGrpSpPr/>
          <p:nvPr/>
        </p:nvGrpSpPr>
        <p:grpSpPr>
          <a:xfrm>
            <a:off x="4181419" y="1659588"/>
            <a:ext cx="3870062" cy="4601865"/>
            <a:chOff x="4131809" y="1659588"/>
            <a:chExt cx="3870062" cy="4601865"/>
          </a:xfrm>
        </p:grpSpPr>
        <p:pic>
          <p:nvPicPr>
            <p:cNvPr id="9" name="Picture 8" descr="i_qmyW0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850" y="4003710"/>
              <a:ext cx="1505163" cy="2257743"/>
            </a:xfrm>
            <a:prstGeom prst="rect">
              <a:avLst/>
            </a:prstGeom>
            <a:ln>
              <a:solidFill>
                <a:schemeClr val="tx1"/>
              </a:solidFill>
            </a:ln>
          </p:spPr>
        </p:pic>
        <p:pic>
          <p:nvPicPr>
            <p:cNvPr id="11" name="Picture 10" descr="i_Aqat5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649" y="1659588"/>
              <a:ext cx="1503222" cy="2254833"/>
            </a:xfrm>
            <a:prstGeom prst="rect">
              <a:avLst/>
            </a:prstGeom>
            <a:ln>
              <a:solidFill>
                <a:schemeClr val="tx1"/>
              </a:solidFill>
            </a:ln>
          </p:spPr>
        </p:pic>
        <p:pic>
          <p:nvPicPr>
            <p:cNvPr id="12" name="Picture 11" descr="i_e2nnb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8851" y="1659588"/>
              <a:ext cx="1505162" cy="2257742"/>
            </a:xfrm>
            <a:prstGeom prst="rect">
              <a:avLst/>
            </a:prstGeom>
            <a:ln>
              <a:solidFill>
                <a:schemeClr val="tx1"/>
              </a:solidFill>
            </a:ln>
          </p:spPr>
        </p:pic>
        <p:pic>
          <p:nvPicPr>
            <p:cNvPr id="13" name="Picture 12" descr="i_f5LQnJ.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8649" y="4006621"/>
              <a:ext cx="1503222" cy="2254832"/>
            </a:xfrm>
            <a:prstGeom prst="rect">
              <a:avLst/>
            </a:prstGeom>
            <a:ln>
              <a:solidFill>
                <a:schemeClr val="tx1"/>
              </a:solidFill>
            </a:ln>
          </p:spPr>
        </p:pic>
        <p:sp>
          <p:nvSpPr>
            <p:cNvPr id="14" name="Right Arrow 13"/>
            <p:cNvSpPr/>
            <p:nvPr/>
          </p:nvSpPr>
          <p:spPr>
            <a:xfrm>
              <a:off x="4131809" y="3589932"/>
              <a:ext cx="456393" cy="75400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0422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Artistic collaboration</a:t>
            </a:r>
            <a:endParaRPr lang="en-US" dirty="0"/>
          </a:p>
        </p:txBody>
      </p:sp>
      <p:grpSp>
        <p:nvGrpSpPr>
          <p:cNvPr id="17" name="Group 16"/>
          <p:cNvGrpSpPr/>
          <p:nvPr/>
        </p:nvGrpSpPr>
        <p:grpSpPr>
          <a:xfrm>
            <a:off x="1169142" y="4063100"/>
            <a:ext cx="6743964" cy="2431997"/>
            <a:chOff x="1169142" y="4173978"/>
            <a:chExt cx="6743964" cy="2431997"/>
          </a:xfrm>
        </p:grpSpPr>
        <p:pic>
          <p:nvPicPr>
            <p:cNvPr id="4" name="Picture 3"/>
            <p:cNvPicPr>
              <a:picLocks noChangeAspect="1"/>
            </p:cNvPicPr>
            <p:nvPr/>
          </p:nvPicPr>
          <p:blipFill>
            <a:blip r:embed="rId3"/>
            <a:stretch>
              <a:fillRect/>
            </a:stretch>
          </p:blipFill>
          <p:spPr>
            <a:xfrm>
              <a:off x="6291775" y="4173979"/>
              <a:ext cx="1621331" cy="2431996"/>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4584230" y="4173978"/>
              <a:ext cx="1621331" cy="2431996"/>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2876686" y="4173979"/>
              <a:ext cx="1621331" cy="2431996"/>
            </a:xfrm>
            <a:prstGeom prst="rect">
              <a:avLst/>
            </a:prstGeom>
            <a:ln>
              <a:solidFill>
                <a:srgbClr val="000000"/>
              </a:solidFill>
            </a:ln>
          </p:spPr>
        </p:pic>
        <p:pic>
          <p:nvPicPr>
            <p:cNvPr id="7" name="Picture 6"/>
            <p:cNvPicPr>
              <a:picLocks noChangeAspect="1"/>
            </p:cNvPicPr>
            <p:nvPr/>
          </p:nvPicPr>
          <p:blipFill>
            <a:blip r:embed="rId6"/>
            <a:stretch>
              <a:fillRect/>
            </a:stretch>
          </p:blipFill>
          <p:spPr>
            <a:xfrm>
              <a:off x="1169142" y="4173979"/>
              <a:ext cx="1621331" cy="2431996"/>
            </a:xfrm>
            <a:prstGeom prst="rect">
              <a:avLst/>
            </a:prstGeom>
            <a:ln>
              <a:solidFill>
                <a:srgbClr val="000000"/>
              </a:solidFill>
            </a:ln>
          </p:spPr>
        </p:pic>
      </p:grpSp>
      <p:grpSp>
        <p:nvGrpSpPr>
          <p:cNvPr id="16" name="Group 15"/>
          <p:cNvGrpSpPr/>
          <p:nvPr/>
        </p:nvGrpSpPr>
        <p:grpSpPr>
          <a:xfrm>
            <a:off x="1169142" y="1417637"/>
            <a:ext cx="6743964" cy="2431997"/>
            <a:chOff x="1169142" y="1417637"/>
            <a:chExt cx="6743964" cy="2431997"/>
          </a:xfrm>
        </p:grpSpPr>
        <p:pic>
          <p:nvPicPr>
            <p:cNvPr id="9" name="Picture 8" descr="sqW9V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9142" y="1417637"/>
              <a:ext cx="1621331" cy="2431997"/>
            </a:xfrm>
            <a:prstGeom prst="rect">
              <a:avLst/>
            </a:prstGeom>
            <a:ln>
              <a:solidFill>
                <a:srgbClr val="000000"/>
              </a:solidFill>
            </a:ln>
          </p:spPr>
        </p:pic>
        <p:pic>
          <p:nvPicPr>
            <p:cNvPr id="10" name="Picture 9" descr="s5iCTV.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686" y="1417637"/>
              <a:ext cx="1621331" cy="2431997"/>
            </a:xfrm>
            <a:prstGeom prst="rect">
              <a:avLst/>
            </a:prstGeom>
            <a:ln>
              <a:solidFill>
                <a:srgbClr val="000000"/>
              </a:solidFill>
            </a:ln>
          </p:spPr>
        </p:pic>
        <p:pic>
          <p:nvPicPr>
            <p:cNvPr id="12" name="Picture 11" descr="TnqOaU.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4230" y="1417637"/>
              <a:ext cx="1621331" cy="2431997"/>
            </a:xfrm>
            <a:prstGeom prst="rect">
              <a:avLst/>
            </a:prstGeom>
            <a:ln>
              <a:solidFill>
                <a:srgbClr val="000000"/>
              </a:solidFill>
            </a:ln>
          </p:spPr>
        </p:pic>
        <p:pic>
          <p:nvPicPr>
            <p:cNvPr id="13" name="Picture 12" descr="ZjaBT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1775" y="1417637"/>
              <a:ext cx="1621331" cy="2431997"/>
            </a:xfrm>
            <a:prstGeom prst="rect">
              <a:avLst/>
            </a:prstGeom>
            <a:ln>
              <a:solidFill>
                <a:srgbClr val="000000"/>
              </a:solidFill>
            </a:ln>
          </p:spPr>
        </p:pic>
      </p:grpSp>
    </p:spTree>
    <p:extLst>
      <p:ext uri="{BB962C8B-B14F-4D97-AF65-F5344CB8AC3E}">
        <p14:creationId xmlns:p14="http://schemas.microsoft.com/office/powerpoint/2010/main" val="4179992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Design for </a:t>
            </a:r>
            <a:r>
              <a:rPr lang="en-US" b="1" dirty="0" smtClean="0"/>
              <a:t>deep chains</a:t>
            </a:r>
            <a:r>
              <a:rPr lang="en-US" dirty="0" smtClean="0"/>
              <a:t>.</a:t>
            </a:r>
            <a:endParaRPr lang="en-US" dirty="0"/>
          </a:p>
        </p:txBody>
      </p:sp>
      <p:sp>
        <p:nvSpPr>
          <p:cNvPr id="3" name="Subtitle 2"/>
          <p:cNvSpPr>
            <a:spLocks noGrp="1"/>
          </p:cNvSpPr>
          <p:nvPr>
            <p:ph type="subTitle" idx="1"/>
          </p:nvPr>
        </p:nvSpPr>
        <p:spPr/>
        <p:txBody>
          <a:bodyPr/>
          <a:lstStyle/>
          <a:p>
            <a:r>
              <a:rPr lang="en-US" dirty="0" smtClean="0"/>
              <a:t>Let inspiration flow and creative chains grow!</a:t>
            </a:r>
            <a:endParaRPr lang="en-US" dirty="0"/>
          </a:p>
        </p:txBody>
      </p:sp>
    </p:spTree>
    <p:extLst>
      <p:ext uri="{BB962C8B-B14F-4D97-AF65-F5344CB8AC3E}">
        <p14:creationId xmlns:p14="http://schemas.microsoft.com/office/powerpoint/2010/main" val="16773986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1-18 at 11.06.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769" y="4567930"/>
            <a:ext cx="4036031" cy="1585310"/>
          </a:xfrm>
          <a:prstGeom prst="rect">
            <a:avLst/>
          </a:prstGeom>
          <a:ln>
            <a:noFill/>
          </a:ln>
          <a:effectLst>
            <a:outerShdw blurRad="292100" dist="139700" dir="2700000" algn="tl" rotWithShape="0">
              <a:srgbClr val="333333">
                <a:alpha val="65000"/>
              </a:srgbClr>
            </a:outerShdw>
          </a:effectLst>
        </p:spPr>
      </p:pic>
      <p:pic>
        <p:nvPicPr>
          <p:cNvPr id="4" name="Picture 3" descr="Screen Shot 2013-11-18 at 11.07.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 y="4567930"/>
            <a:ext cx="4066045" cy="158124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53724" y="6218621"/>
            <a:ext cx="3223173" cy="369332"/>
          </a:xfrm>
          <a:prstGeom prst="rect">
            <a:avLst/>
          </a:prstGeom>
          <a:noFill/>
        </p:spPr>
        <p:txBody>
          <a:bodyPr wrap="square" rtlCol="0">
            <a:spAutoFit/>
          </a:bodyPr>
          <a:lstStyle/>
          <a:p>
            <a:pPr algn="ctr"/>
            <a:r>
              <a:rPr lang="en-US" dirty="0" smtClean="0"/>
              <a:t>(Android code on </a:t>
            </a:r>
            <a:r>
              <a:rPr lang="en-US" dirty="0" err="1" smtClean="0"/>
              <a:t>github</a:t>
            </a:r>
            <a:r>
              <a:rPr lang="en-US" dirty="0" smtClean="0"/>
              <a:t>)</a:t>
            </a:r>
            <a:endParaRPr lang="en-US" dirty="0"/>
          </a:p>
        </p:txBody>
      </p:sp>
      <p:sp>
        <p:nvSpPr>
          <p:cNvPr id="6" name="TextBox 5"/>
          <p:cNvSpPr txBox="1"/>
          <p:nvPr/>
        </p:nvSpPr>
        <p:spPr>
          <a:xfrm>
            <a:off x="800538" y="6257159"/>
            <a:ext cx="3223173" cy="369332"/>
          </a:xfrm>
          <a:prstGeom prst="rect">
            <a:avLst/>
          </a:prstGeom>
          <a:noFill/>
        </p:spPr>
        <p:txBody>
          <a:bodyPr wrap="square" rtlCol="0">
            <a:spAutoFit/>
          </a:bodyPr>
          <a:lstStyle/>
          <a:p>
            <a:pPr algn="ctr"/>
            <a:r>
              <a:rPr lang="en-US" dirty="0" smtClean="0"/>
              <a:t>(</a:t>
            </a:r>
            <a:r>
              <a:rPr lang="en-US" dirty="0"/>
              <a:t>P</a:t>
            </a:r>
            <a:r>
              <a:rPr lang="en-US" dirty="0" smtClean="0"/>
              <a:t>rocessing code on </a:t>
            </a:r>
            <a:r>
              <a:rPr lang="en-US" dirty="0" err="1" smtClean="0"/>
              <a:t>github</a:t>
            </a:r>
            <a:r>
              <a:rPr lang="en-US" dirty="0" smtClean="0"/>
              <a:t>)</a:t>
            </a:r>
            <a:endParaRPr lang="en-US" dirty="0"/>
          </a:p>
        </p:txBody>
      </p:sp>
      <p:grpSp>
        <p:nvGrpSpPr>
          <p:cNvPr id="13" name="Group 12"/>
          <p:cNvGrpSpPr/>
          <p:nvPr/>
        </p:nvGrpSpPr>
        <p:grpSpPr>
          <a:xfrm>
            <a:off x="2101996" y="1546360"/>
            <a:ext cx="5097545" cy="2519362"/>
            <a:chOff x="2469931" y="1417638"/>
            <a:chExt cx="5097545" cy="2519362"/>
          </a:xfrm>
        </p:grpSpPr>
        <p:pic>
          <p:nvPicPr>
            <p:cNvPr id="8" name="Picture 7"/>
            <p:cNvPicPr>
              <a:picLocks noChangeAspect="1"/>
            </p:cNvPicPr>
            <p:nvPr/>
          </p:nvPicPr>
          <p:blipFill>
            <a:blip r:embed="rId4"/>
            <a:stretch>
              <a:fillRect/>
            </a:stretch>
          </p:blipFill>
          <p:spPr>
            <a:xfrm>
              <a:off x="2469931" y="1417638"/>
              <a:ext cx="1173656" cy="1173656"/>
            </a:xfrm>
            <a:prstGeom prst="rect">
              <a:avLst/>
            </a:prstGeom>
          </p:spPr>
        </p:pic>
        <p:sp>
          <p:nvSpPr>
            <p:cNvPr id="9" name="TextBox 8"/>
            <p:cNvSpPr txBox="1"/>
            <p:nvPr/>
          </p:nvSpPr>
          <p:spPr>
            <a:xfrm>
              <a:off x="3844978" y="1655379"/>
              <a:ext cx="2995448" cy="646331"/>
            </a:xfrm>
            <a:prstGeom prst="rect">
              <a:avLst/>
            </a:prstGeom>
            <a:noFill/>
          </p:spPr>
          <p:txBody>
            <a:bodyPr wrap="square" rtlCol="0">
              <a:spAutoFit/>
            </a:bodyPr>
            <a:lstStyle/>
            <a:p>
              <a:r>
                <a:rPr lang="en-US" sz="3600" dirty="0" err="1" smtClean="0"/>
                <a:t>processing.org</a:t>
              </a:r>
              <a:endParaRPr lang="en-US" sz="3600" dirty="0"/>
            </a:p>
          </p:txBody>
        </p:sp>
        <p:pic>
          <p:nvPicPr>
            <p:cNvPr id="11" name="Picture 10"/>
            <p:cNvPicPr>
              <a:picLocks noChangeAspect="1"/>
            </p:cNvPicPr>
            <p:nvPr/>
          </p:nvPicPr>
          <p:blipFill>
            <a:blip r:embed="rId5"/>
            <a:stretch>
              <a:fillRect/>
            </a:stretch>
          </p:blipFill>
          <p:spPr>
            <a:xfrm>
              <a:off x="2469932" y="2758966"/>
              <a:ext cx="1178034" cy="1178034"/>
            </a:xfrm>
            <a:prstGeom prst="rect">
              <a:avLst/>
            </a:prstGeom>
          </p:spPr>
        </p:pic>
        <p:sp>
          <p:nvSpPr>
            <p:cNvPr id="12" name="TextBox 11"/>
            <p:cNvSpPr txBox="1"/>
            <p:nvPr/>
          </p:nvSpPr>
          <p:spPr>
            <a:xfrm>
              <a:off x="3844978" y="3021724"/>
              <a:ext cx="3722498" cy="646331"/>
            </a:xfrm>
            <a:prstGeom prst="rect">
              <a:avLst/>
            </a:prstGeom>
            <a:noFill/>
          </p:spPr>
          <p:txBody>
            <a:bodyPr wrap="square" rtlCol="0">
              <a:spAutoFit/>
            </a:bodyPr>
            <a:lstStyle/>
            <a:p>
              <a:r>
                <a:rPr lang="en-US" sz="3600" dirty="0" err="1" smtClean="0"/>
                <a:t>github.com</a:t>
              </a:r>
              <a:r>
                <a:rPr lang="en-US" sz="3600" dirty="0" smtClean="0"/>
                <a:t>/</a:t>
              </a:r>
              <a:r>
                <a:rPr lang="en-US" sz="3600" dirty="0" err="1" smtClean="0"/>
                <a:t>ktuite</a:t>
              </a:r>
              <a:endParaRPr lang="en-US" sz="3600" dirty="0"/>
            </a:p>
          </p:txBody>
        </p:sp>
      </p:grpSp>
      <p:sp>
        <p:nvSpPr>
          <p:cNvPr id="15" name="Title 14"/>
          <p:cNvSpPr>
            <a:spLocks noGrp="1"/>
          </p:cNvSpPr>
          <p:nvPr>
            <p:ph type="title"/>
          </p:nvPr>
        </p:nvSpPr>
        <p:spPr/>
        <p:txBody>
          <a:bodyPr/>
          <a:lstStyle/>
          <a:p>
            <a:r>
              <a:rPr lang="en-US" dirty="0" smtClean="0"/>
              <a:t>Thanks!</a:t>
            </a:r>
            <a:endParaRPr lang="en-US" dirty="0"/>
          </a:p>
        </p:txBody>
      </p:sp>
    </p:spTree>
    <p:extLst>
      <p:ext uri="{BB962C8B-B14F-4D97-AF65-F5344CB8AC3E}">
        <p14:creationId xmlns:p14="http://schemas.microsoft.com/office/powerpoint/2010/main" val="272969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int_134397213247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7"/>
            <a:ext cx="9144000" cy="6856883"/>
          </a:xfrm>
          <a:prstGeom prst="rect">
            <a:avLst/>
          </a:prstGeom>
        </p:spPr>
      </p:pic>
    </p:spTree>
    <p:extLst>
      <p:ext uri="{BB962C8B-B14F-4D97-AF65-F5344CB8AC3E}">
        <p14:creationId xmlns:p14="http://schemas.microsoft.com/office/powerpoint/2010/main" val="9082051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live demo!</a:t>
            </a:r>
            <a:endParaRPr lang="en-US" dirty="0"/>
          </a:p>
        </p:txBody>
      </p:sp>
      <p:pic>
        <p:nvPicPr>
          <p:cNvPr id="4" name="Picture 3" descr="Screen Shot 2013-11-18 at 10.47.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36" y="1990930"/>
            <a:ext cx="2866477" cy="2738723"/>
          </a:xfrm>
          <a:prstGeom prst="rect">
            <a:avLst/>
          </a:prstGeom>
        </p:spPr>
      </p:pic>
      <p:sp>
        <p:nvSpPr>
          <p:cNvPr id="5" name="Title 1"/>
          <p:cNvSpPr txBox="1">
            <a:spLocks/>
          </p:cNvSpPr>
          <p:nvPr/>
        </p:nvSpPr>
        <p:spPr>
          <a:xfrm>
            <a:off x="457200" y="518296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https://</a:t>
            </a:r>
            <a:r>
              <a:rPr lang="en-US" dirty="0" err="1" smtClean="0"/>
              <a:t>processing.org</a:t>
            </a:r>
            <a:endParaRPr lang="en-US" dirty="0"/>
          </a:p>
        </p:txBody>
      </p:sp>
    </p:spTree>
    <p:extLst>
      <p:ext uri="{BB962C8B-B14F-4D97-AF65-F5344CB8AC3E}">
        <p14:creationId xmlns:p14="http://schemas.microsoft.com/office/powerpoint/2010/main" val="16103907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dirty="0" smtClean="0"/>
              <a:t>Cool sketching app, made in Processing</a:t>
            </a:r>
          </a:p>
          <a:p>
            <a:pPr marL="0" indent="0" algn="ctr">
              <a:buNone/>
            </a:pPr>
            <a:endParaRPr lang="en-US" sz="3600" dirty="0" smtClean="0"/>
          </a:p>
          <a:p>
            <a:pPr marL="0" indent="0" algn="ctr">
              <a:buNone/>
            </a:pPr>
            <a:r>
              <a:rPr lang="en-US" sz="3600" dirty="0" smtClean="0"/>
              <a:t>…</a:t>
            </a:r>
          </a:p>
          <a:p>
            <a:pPr marL="0" indent="0" algn="ctr">
              <a:buNone/>
            </a:pPr>
            <a:endParaRPr lang="en-US" sz="3600" dirty="0"/>
          </a:p>
          <a:p>
            <a:pPr marL="0" indent="0" algn="ctr">
              <a:buNone/>
            </a:pPr>
            <a:r>
              <a:rPr lang="en-US" sz="3600" dirty="0" smtClean="0"/>
              <a:t>Can we make sketching </a:t>
            </a:r>
            <a:r>
              <a:rPr lang="en-US" sz="3600" b="1" dirty="0" smtClean="0"/>
              <a:t>collaborative</a:t>
            </a:r>
            <a:r>
              <a:rPr lang="en-US" sz="3600" dirty="0" smtClean="0"/>
              <a:t>? </a:t>
            </a:r>
          </a:p>
        </p:txBody>
      </p:sp>
    </p:spTree>
    <p:extLst>
      <p:ext uri="{BB962C8B-B14F-4D97-AF65-F5344CB8AC3E}">
        <p14:creationId xmlns:p14="http://schemas.microsoft.com/office/powerpoint/2010/main" val="1379294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3174914" y="6528122"/>
            <a:ext cx="5928160" cy="276999"/>
          </a:xfrm>
          <a:prstGeom prst="rect">
            <a:avLst/>
          </a:prstGeom>
          <a:noFill/>
        </p:spPr>
        <p:txBody>
          <a:bodyPr wrap="square" rtlCol="0">
            <a:spAutoFit/>
          </a:bodyPr>
          <a:lstStyle/>
          <a:p>
            <a:pPr algn="r"/>
            <a:r>
              <a:rPr lang="en-US" sz="1200" b="1" dirty="0" smtClean="0"/>
              <a:t>http://</a:t>
            </a:r>
            <a:r>
              <a:rPr lang="en-US" sz="1200" b="1" dirty="0" err="1" smtClean="0"/>
              <a:t>sythirra.deviantart.com</a:t>
            </a:r>
            <a:r>
              <a:rPr lang="en-US" sz="1200" b="1" dirty="0" smtClean="0"/>
              <a:t>/art/What-should-I-draw-today-180310724</a:t>
            </a:r>
            <a:endParaRPr lang="en-US" sz="1200" b="1" dirty="0"/>
          </a:p>
        </p:txBody>
      </p:sp>
      <p:sp>
        <p:nvSpPr>
          <p:cNvPr id="6" name="TextBox 5"/>
          <p:cNvSpPr txBox="1"/>
          <p:nvPr/>
        </p:nvSpPr>
        <p:spPr>
          <a:xfrm>
            <a:off x="3799975" y="3154924"/>
            <a:ext cx="2708597" cy="1077218"/>
          </a:xfrm>
          <a:prstGeom prst="rect">
            <a:avLst/>
          </a:prstGeom>
          <a:noFill/>
        </p:spPr>
        <p:txBody>
          <a:bodyPr wrap="square" rtlCol="0">
            <a:spAutoFit/>
          </a:bodyPr>
          <a:lstStyle/>
          <a:p>
            <a:pPr algn="ctr"/>
            <a:r>
              <a:rPr lang="en-US" sz="3200" dirty="0" smtClean="0"/>
              <a:t>What should </a:t>
            </a:r>
          </a:p>
          <a:p>
            <a:pPr algn="ctr"/>
            <a:r>
              <a:rPr lang="en-US" sz="3200" dirty="0" smtClean="0"/>
              <a:t>I draw?</a:t>
            </a:r>
            <a:endParaRPr lang="en-US" sz="3200" dirty="0"/>
          </a:p>
        </p:txBody>
      </p:sp>
      <p:pic>
        <p:nvPicPr>
          <p:cNvPr id="12" name="Picture 11" descr="android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60" y="753228"/>
            <a:ext cx="3302000" cy="5715000"/>
          </a:xfrm>
          <a:prstGeom prst="rect">
            <a:avLst/>
          </a:prstGeom>
        </p:spPr>
      </p:pic>
      <p:pic>
        <p:nvPicPr>
          <p:cNvPr id="13" name="Picture 12" descr="android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760" y="753228"/>
            <a:ext cx="3302000" cy="5715000"/>
          </a:xfrm>
          <a:prstGeom prst="rect">
            <a:avLst/>
          </a:prstGeom>
        </p:spPr>
      </p:pic>
      <p:pic>
        <p:nvPicPr>
          <p:cNvPr id="14" name="Picture 13" descr="android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760" y="753228"/>
            <a:ext cx="3302000" cy="5715000"/>
          </a:xfrm>
          <a:prstGeom prst="rect">
            <a:avLst/>
          </a:prstGeom>
        </p:spPr>
      </p:pic>
    </p:spTree>
    <p:extLst>
      <p:ext uri="{BB962C8B-B14F-4D97-AF65-F5344CB8AC3E}">
        <p14:creationId xmlns:p14="http://schemas.microsoft.com/office/powerpoint/2010/main" val="323320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pic>
        <p:nvPicPr>
          <p:cNvPr id="14" name="Picture 13" descr="androi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60" y="753228"/>
            <a:ext cx="3302000" cy="5715000"/>
          </a:xfrm>
          <a:prstGeom prst="rect">
            <a:avLst/>
          </a:prstGeom>
        </p:spPr>
      </p:pic>
      <p:sp>
        <p:nvSpPr>
          <p:cNvPr id="15" name="TextBox 14"/>
          <p:cNvSpPr txBox="1"/>
          <p:nvPr/>
        </p:nvSpPr>
        <p:spPr>
          <a:xfrm>
            <a:off x="3710681" y="3164841"/>
            <a:ext cx="2797892" cy="584776"/>
          </a:xfrm>
          <a:prstGeom prst="rect">
            <a:avLst/>
          </a:prstGeom>
          <a:noFill/>
        </p:spPr>
        <p:txBody>
          <a:bodyPr wrap="square" rtlCol="0">
            <a:spAutoFit/>
          </a:bodyPr>
          <a:lstStyle/>
          <a:p>
            <a:pPr algn="ctr"/>
            <a:r>
              <a:rPr lang="en-US" sz="3200" b="1" dirty="0" smtClean="0"/>
              <a:t>Sketch-a-bit</a:t>
            </a:r>
            <a:endParaRPr lang="en-US" sz="3200" b="1" dirty="0"/>
          </a:p>
        </p:txBody>
      </p:sp>
      <p:sp>
        <p:nvSpPr>
          <p:cNvPr id="11" name="TextBox 10"/>
          <p:cNvSpPr txBox="1"/>
          <p:nvPr/>
        </p:nvSpPr>
        <p:spPr>
          <a:xfrm>
            <a:off x="3174914" y="6528122"/>
            <a:ext cx="5928160" cy="276999"/>
          </a:xfrm>
          <a:prstGeom prst="rect">
            <a:avLst/>
          </a:prstGeom>
          <a:noFill/>
        </p:spPr>
        <p:txBody>
          <a:bodyPr wrap="square" rtlCol="0">
            <a:spAutoFit/>
          </a:bodyPr>
          <a:lstStyle/>
          <a:p>
            <a:pPr algn="r"/>
            <a:r>
              <a:rPr lang="en-US" sz="1200" b="1" dirty="0" smtClean="0"/>
              <a:t>http://</a:t>
            </a:r>
            <a:r>
              <a:rPr lang="en-US" sz="1200" b="1" dirty="0" err="1" smtClean="0"/>
              <a:t>sythirra.deviantart.com</a:t>
            </a:r>
            <a:r>
              <a:rPr lang="en-US" sz="1200" b="1" dirty="0" smtClean="0"/>
              <a:t>/art/What-should-I-draw-today-180310724</a:t>
            </a:r>
            <a:endParaRPr lang="en-US" sz="1200" b="1" dirty="0"/>
          </a:p>
        </p:txBody>
      </p:sp>
      <p:sp>
        <p:nvSpPr>
          <p:cNvPr id="7" name="TextBox 6"/>
          <p:cNvSpPr txBox="1"/>
          <p:nvPr/>
        </p:nvSpPr>
        <p:spPr>
          <a:xfrm>
            <a:off x="3839661" y="3859330"/>
            <a:ext cx="3462641" cy="923330"/>
          </a:xfrm>
          <a:prstGeom prst="rect">
            <a:avLst/>
          </a:prstGeom>
          <a:noFill/>
        </p:spPr>
        <p:txBody>
          <a:bodyPr wrap="square" rtlCol="0">
            <a:spAutoFit/>
          </a:bodyPr>
          <a:lstStyle/>
          <a:p>
            <a:pPr marL="285750" indent="-285750">
              <a:buFont typeface="Arial"/>
              <a:buChar char="•"/>
            </a:pPr>
            <a:r>
              <a:rPr lang="en-US" dirty="0" smtClean="0"/>
              <a:t>Deployed </a:t>
            </a:r>
            <a:r>
              <a:rPr lang="en-US" dirty="0" smtClean="0"/>
              <a:t>3.5 </a:t>
            </a:r>
            <a:r>
              <a:rPr lang="en-US" dirty="0" smtClean="0"/>
              <a:t>years</a:t>
            </a:r>
          </a:p>
          <a:p>
            <a:pPr marL="285750" indent="-285750">
              <a:buFont typeface="Arial"/>
              <a:buChar char="•"/>
            </a:pPr>
            <a:r>
              <a:rPr lang="en-US" dirty="0" smtClean="0"/>
              <a:t>147,349 </a:t>
            </a:r>
            <a:r>
              <a:rPr lang="en-US" dirty="0" smtClean="0"/>
              <a:t>sketches</a:t>
            </a: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3023054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TotalTime>
  <Words>1802</Words>
  <Application>Microsoft Macintosh PowerPoint</Application>
  <PresentationFormat>On-screen Show (4:3)</PresentationFormat>
  <Paragraphs>198</Paragraphs>
  <Slides>43</Slides>
  <Notes>35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Kathleen Tuite</vt:lpstr>
      <vt:lpstr>PowerPoint Presentation</vt:lpstr>
      <vt:lpstr>PowerPoint Presentation</vt:lpstr>
      <vt:lpstr>PowerPoint Presentation</vt:lpstr>
      <vt:lpstr>PowerPoint Presentation</vt:lpstr>
      <vt:lpstr>Processing: live demo!</vt:lpstr>
      <vt:lpstr>PowerPoint Presentation</vt:lpstr>
      <vt:lpstr>PowerPoint Presentation</vt:lpstr>
      <vt:lpstr>PowerPoint Presentation</vt:lpstr>
      <vt:lpstr>Crowdsourced Art</vt:lpstr>
      <vt:lpstr>PowerPoint Presentation</vt:lpstr>
      <vt:lpstr>PowerPoint Presentation</vt:lpstr>
      <vt:lpstr>PowerPoint Presentation</vt:lpstr>
      <vt:lpstr>PowerPoint Presentation</vt:lpstr>
      <vt:lpstr>PowerPoint Presentation</vt:lpstr>
      <vt:lpstr>Models of Collaboration</vt:lpstr>
      <vt:lpstr>Flat contribution model (v1)</vt:lpstr>
      <vt:lpstr>Flat contribution model (v2)</vt:lpstr>
      <vt:lpstr>Hierarchical contribution model</vt:lpstr>
      <vt:lpstr>Hierarchical contribution model</vt:lpstr>
      <vt:lpstr>Our Design choices</vt:lpstr>
      <vt:lpstr>Collaboration</vt:lpstr>
      <vt:lpstr>Anonymity</vt:lpstr>
      <vt:lpstr>Input type == output type</vt:lpstr>
      <vt:lpstr>The Ecosystem of Sketches</vt:lpstr>
      <vt:lpstr>Remixing behavior</vt:lpstr>
      <vt:lpstr>Adding/removing/changing detail</vt:lpstr>
      <vt:lpstr>Duplicating</vt:lpstr>
      <vt:lpstr>Drawing an unrelated picture</vt:lpstr>
      <vt:lpstr>Refining</vt:lpstr>
      <vt:lpstr>Reworking</vt:lpstr>
      <vt:lpstr>Reimagining</vt:lpstr>
      <vt:lpstr>Drawing on a blank canvas</vt:lpstr>
      <vt:lpstr>Scribbling</vt:lpstr>
      <vt:lpstr>Preparing a blank canvas</vt:lpstr>
      <vt:lpstr>Seeking communication</vt:lpstr>
      <vt:lpstr>Seeking communication</vt:lpstr>
      <vt:lpstr>Discussion of controversial topics</vt:lpstr>
      <vt:lpstr>Structured play</vt:lpstr>
      <vt:lpstr>Structured play</vt:lpstr>
      <vt:lpstr>Artistic collaboration</vt:lpstr>
      <vt:lpstr>Design for deep chains.</vt:lpstr>
      <vt:lpstr>Thanks!</vt:lpstr>
    </vt:vector>
  </TitlesOfParts>
  <Company>The 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Kathleen Tuite</dc:title>
  <dc:creator>Kathleen Tuite</dc:creator>
  <cp:lastModifiedBy>Kathleen Tuite</cp:lastModifiedBy>
  <cp:revision>7</cp:revision>
  <dcterms:created xsi:type="dcterms:W3CDTF">2013-11-19T02:28:03Z</dcterms:created>
  <dcterms:modified xsi:type="dcterms:W3CDTF">2013-11-19T08:16:57Z</dcterms:modified>
</cp:coreProperties>
</file>